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368" r:id="rId3"/>
    <p:sldId id="407" r:id="rId4"/>
    <p:sldId id="261" r:id="rId5"/>
    <p:sldId id="265" r:id="rId6"/>
    <p:sldId id="262" r:id="rId7"/>
    <p:sldId id="263" r:id="rId8"/>
    <p:sldId id="377" r:id="rId9"/>
    <p:sldId id="266" r:id="rId10"/>
    <p:sldId id="334" r:id="rId11"/>
    <p:sldId id="372" r:id="rId12"/>
    <p:sldId id="373" r:id="rId13"/>
    <p:sldId id="374" r:id="rId14"/>
    <p:sldId id="379" r:id="rId15"/>
    <p:sldId id="381" r:id="rId16"/>
    <p:sldId id="408" r:id="rId17"/>
    <p:sldId id="383" r:id="rId18"/>
    <p:sldId id="384" r:id="rId19"/>
    <p:sldId id="285" r:id="rId20"/>
    <p:sldId id="387" r:id="rId21"/>
    <p:sldId id="388" r:id="rId22"/>
    <p:sldId id="406" r:id="rId23"/>
    <p:sldId id="393" r:id="rId24"/>
    <p:sldId id="394" r:id="rId25"/>
    <p:sldId id="396" r:id="rId26"/>
    <p:sldId id="397" r:id="rId27"/>
    <p:sldId id="399" r:id="rId28"/>
    <p:sldId id="401" r:id="rId29"/>
    <p:sldId id="403" r:id="rId30"/>
    <p:sldId id="351" r:id="rId31"/>
    <p:sldId id="352" r:id="rId32"/>
    <p:sldId id="353" r:id="rId33"/>
    <p:sldId id="375" r:id="rId34"/>
    <p:sldId id="326" r:id="rId35"/>
    <p:sldId id="327" r:id="rId36"/>
    <p:sldId id="370" r:id="rId37"/>
    <p:sldId id="369" r:id="rId38"/>
    <p:sldId id="330" r:id="rId39"/>
  </p:sldIdLst>
  <p:sldSz cx="12192000" cy="6858000"/>
  <p:notesSz cx="6742113" cy="9875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41CD41-BC9F-9849-C383-362A14A285B1}" v="15" dt="2026-02-09T11:41:29.447"/>
    <p1510:client id="{50BA4AF5-F0A6-670A-9B9E-5210737E1DC0}" v="88" dt="2026-02-09T15:09:44.039"/>
    <p1510:client id="{65D5AE29-6BA1-B974-747A-E3CC5BDDB7FB}" v="7" dt="2026-02-09T11:56:14.567"/>
    <p1510:client id="{85C89DE9-4CD5-04DA-7929-0C9B844E18F9}" v="63" dt="2026-02-08T18:52:30.127"/>
    <p1510:client id="{9CF65ACD-1314-63AB-0880-FF3DC417FD13}" v="52" dt="2026-02-09T09:48:07.611"/>
    <p1510:client id="{A99BD0C8-CDEA-3C35-1C96-75999B32D119}" v="4" dt="2026-02-09T11:48:41.094"/>
    <p1510:client id="{ECDBFC3C-ECB1-494C-8D33-D1D9FF053B4B}" v="2955" dt="2026-02-09T10:57:03.6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794618609476791"/>
          <c:y val="2.5391959898311733E-2"/>
          <c:w val="0.87519026626668983"/>
          <c:h val="0.87810126102466501"/>
        </c:manualLayout>
      </c:layout>
      <c:line3DChart>
        <c:grouping val="standard"/>
        <c:varyColors val="0"/>
        <c:ser>
          <c:idx val="0"/>
          <c:order val="0"/>
          <c:spPr>
            <a:solidFill>
              <a:schemeClr val="accent1"/>
            </a:solidFill>
            <a:ln>
              <a:noFill/>
            </a:ln>
            <a:effectLst/>
            <a:sp3d/>
          </c:spPr>
          <c:dLbls>
            <c:dLbl>
              <c:idx val="1"/>
              <c:layout>
                <c:manualLayout>
                  <c:x val="-0.13119675563573119"/>
                  <c:y val="-7.2496180768664528E-2"/>
                </c:manualLayout>
              </c:layout>
              <c:tx>
                <c:rich>
                  <a:bodyPr/>
                  <a:lstStyle/>
                  <a:p>
                    <a:fld id="{062494AA-549F-4953-8B70-C22CA8EF5558}" type="VALUE">
                      <a:rPr lang="en-US" sz="1600" baseline="0">
                        <a:solidFill>
                          <a:schemeClr val="accent2">
                            <a:lumMod val="75000"/>
                          </a:schemeClr>
                        </a:solidFill>
                      </a:rPr>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438-42C8-8F13-0C17B62C4580}"/>
                </c:ext>
              </c:extLst>
            </c:dLbl>
            <c:dLbl>
              <c:idx val="2"/>
              <c:layout>
                <c:manualLayout>
                  <c:x val="-3.2146075387541377E-2"/>
                  <c:y val="-0.233236394645619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438-42C8-8F13-0C17B62C4580}"/>
                </c:ext>
              </c:extLst>
            </c:dLbl>
            <c:dLbl>
              <c:idx val="3"/>
              <c:layout>
                <c:manualLayout>
                  <c:x val="-0.11136356145625434"/>
                  <c:y val="0.144912248499553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438-42C8-8F13-0C17B62C4580}"/>
                </c:ext>
              </c:extLst>
            </c:dLbl>
            <c:dLbl>
              <c:idx val="4"/>
              <c:layout>
                <c:manualLayout>
                  <c:x val="-7.1912679078951464E-2"/>
                  <c:y val="-0.117187514417755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438-42C8-8F13-0C17B62C4580}"/>
                </c:ext>
              </c:extLst>
            </c:dLbl>
            <c:dLbl>
              <c:idx val="5"/>
              <c:layout>
                <c:manualLayout>
                  <c:x val="-8.4038476652909755E-2"/>
                  <c:y val="0.106567165891348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438-42C8-8F13-0C17B62C4580}"/>
                </c:ext>
              </c:extLst>
            </c:dLbl>
            <c:dLbl>
              <c:idx val="6"/>
              <c:layout>
                <c:manualLayout>
                  <c:x val="-3.5640556314745074E-2"/>
                  <c:y val="-0.27265774524818792"/>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2">
                          <a:lumMod val="7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438-42C8-8F13-0C17B62C458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2">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'Debt &amp; Net Assets'!$D$5:$J$5</c:f>
              <c:numCache>
                <c:formatCode>General</c:formatCode>
                <c:ptCount val="7"/>
                <c:pt idx="0">
                  <c:v>2019</c:v>
                </c:pt>
                <c:pt idx="1">
                  <c:v>2020</c:v>
                </c:pt>
                <c:pt idx="2">
                  <c:v>2021</c:v>
                </c:pt>
                <c:pt idx="3">
                  <c:v>2022</c:v>
                </c:pt>
                <c:pt idx="4">
                  <c:v>2023</c:v>
                </c:pt>
                <c:pt idx="5">
                  <c:v>2024</c:v>
                </c:pt>
                <c:pt idx="6">
                  <c:v>2025</c:v>
                </c:pt>
              </c:numCache>
            </c:numRef>
          </c:cat>
          <c:val>
            <c:numRef>
              <c:f>'Debt &amp; Net Assets'!$D$6:$J$6</c:f>
              <c:numCache>
                <c:formatCode>"£"#,##0</c:formatCode>
                <c:ptCount val="7"/>
                <c:pt idx="0">
                  <c:v>0</c:v>
                </c:pt>
                <c:pt idx="1">
                  <c:v>500000</c:v>
                </c:pt>
                <c:pt idx="2">
                  <c:v>242029</c:v>
                </c:pt>
                <c:pt idx="3">
                  <c:v>227665</c:v>
                </c:pt>
                <c:pt idx="4">
                  <c:v>211531</c:v>
                </c:pt>
                <c:pt idx="5">
                  <c:v>193918</c:v>
                </c:pt>
                <c:pt idx="6">
                  <c:v>175283</c:v>
                </c:pt>
              </c:numCache>
            </c:numRef>
          </c:val>
          <c:smooth val="0"/>
          <c:extLst>
            <c:ext xmlns:c16="http://schemas.microsoft.com/office/drawing/2014/chart" uri="{C3380CC4-5D6E-409C-BE32-E72D297353CC}">
              <c16:uniqueId val="{00000006-0438-42C8-8F13-0C17B62C4580}"/>
            </c:ext>
          </c:extLst>
        </c:ser>
        <c:dLbls>
          <c:showLegendKey val="0"/>
          <c:showVal val="0"/>
          <c:showCatName val="0"/>
          <c:showSerName val="0"/>
          <c:showPercent val="0"/>
          <c:showBubbleSize val="0"/>
        </c:dLbls>
        <c:axId val="858375231"/>
        <c:axId val="858375711"/>
        <c:axId val="1117211983"/>
      </c:line3DChart>
      <c:catAx>
        <c:axId val="85837523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8375711"/>
        <c:crosses val="autoZero"/>
        <c:auto val="1"/>
        <c:lblAlgn val="ctr"/>
        <c:lblOffset val="100"/>
        <c:noMultiLvlLbl val="0"/>
      </c:catAx>
      <c:valAx>
        <c:axId val="858375711"/>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58375231"/>
        <c:crosses val="autoZero"/>
        <c:crossBetween val="between"/>
        <c:majorUnit val="250000"/>
      </c:valAx>
      <c:serAx>
        <c:axId val="1117211983"/>
        <c:scaling>
          <c:orientation val="minMax"/>
        </c:scaling>
        <c:delete val="1"/>
        <c:axPos val="b"/>
        <c:majorTickMark val="out"/>
        <c:minorTickMark val="none"/>
        <c:tickLblPos val="nextTo"/>
        <c:crossAx val="858375711"/>
        <c:crosses val="autoZero"/>
      </c:ser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08044050341275"/>
          <c:y val="2.4939685218661477E-2"/>
          <c:w val="0.85791454123425115"/>
          <c:h val="0.89486590101711239"/>
        </c:manualLayout>
      </c:layout>
      <c:line3DChart>
        <c:grouping val="standard"/>
        <c:varyColors val="0"/>
        <c:ser>
          <c:idx val="0"/>
          <c:order val="0"/>
          <c:spPr>
            <a:solidFill>
              <a:schemeClr val="accent1"/>
            </a:solidFill>
            <a:ln w="25400">
              <a:noFill/>
            </a:ln>
            <a:effectLst/>
            <a:sp3d/>
          </c:spPr>
          <c:dLbls>
            <c:dLbl>
              <c:idx val="0"/>
              <c:layout>
                <c:manualLayout>
                  <c:x val="3.0709000322528206E-2"/>
                  <c:y val="3.93262791878686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A6-46B8-B240-F16F81E25FBC}"/>
                </c:ext>
              </c:extLst>
            </c:dLbl>
            <c:dLbl>
              <c:idx val="1"/>
              <c:layout>
                <c:manualLayout>
                  <c:x val="-0.12047377049607221"/>
                  <c:y val="-0.100103256114574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A6-46B8-B240-F16F81E25FBC}"/>
                </c:ext>
              </c:extLst>
            </c:dLbl>
            <c:dLbl>
              <c:idx val="2"/>
              <c:layout>
                <c:manualLayout>
                  <c:x val="-4.4882385086772038E-2"/>
                  <c:y val="5.36267443470936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BA6-46B8-B240-F16F81E25FBC}"/>
                </c:ext>
              </c:extLst>
            </c:dLbl>
            <c:dLbl>
              <c:idx val="3"/>
              <c:layout>
                <c:manualLayout>
                  <c:x val="-9.4489231761625242E-2"/>
                  <c:y val="-0.117978837563606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A6-46B8-B240-F16F81E25FBC}"/>
                </c:ext>
              </c:extLst>
            </c:dLbl>
            <c:dLbl>
              <c:idx val="4"/>
              <c:layout>
                <c:manualLayout>
                  <c:x val="-6.1418000645056411E-2"/>
                  <c:y val="8.93779072451560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BA6-46B8-B240-F16F81E25FBC}"/>
                </c:ext>
              </c:extLst>
            </c:dLbl>
            <c:dLbl>
              <c:idx val="5"/>
              <c:layout>
                <c:manualLayout>
                  <c:x val="-6.8504693027178307E-2"/>
                  <c:y val="-0.117978837563606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BA6-46B8-B240-F16F81E25FBC}"/>
                </c:ext>
              </c:extLst>
            </c:dLbl>
            <c:dLbl>
              <c:idx val="6"/>
              <c:layout>
                <c:manualLayout>
                  <c:x val="-2.362230794040631E-2"/>
                  <c:y val="9.65281398247685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BA6-46B8-B240-F16F81E25FBC}"/>
                </c:ext>
              </c:extLst>
            </c:dLbl>
            <c:dLbl>
              <c:idx val="7"/>
              <c:layout>
                <c:manualLayout>
                  <c:x val="-2.5490245760010192E-2"/>
                  <c:y val="-0.20109280533625107"/>
                </c:manualLayout>
              </c:layout>
              <c:tx>
                <c:rich>
                  <a:bodyPr/>
                  <a:lstStyle/>
                  <a:p>
                    <a:fld id="{542539A8-1660-4540-B6D9-09A6FE586F9B}" type="VALUE">
                      <a:rPr lang="en-US" sz="1800" b="1" baseline="0">
                        <a:solidFill>
                          <a:schemeClr val="accent2">
                            <a:lumMod val="75000"/>
                          </a:schemeClr>
                        </a:solidFill>
                      </a:rPr>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BA6-46B8-B240-F16F81E25FB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2">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'Debt &amp; Net Assets'!$D$23:$K$23</c:f>
              <c:numCache>
                <c:formatCode>General</c:formatCode>
                <c:ptCount val="8"/>
                <c:pt idx="0">
                  <c:v>2018</c:v>
                </c:pt>
                <c:pt idx="1">
                  <c:v>2019</c:v>
                </c:pt>
                <c:pt idx="2">
                  <c:v>2020</c:v>
                </c:pt>
                <c:pt idx="3">
                  <c:v>2021</c:v>
                </c:pt>
                <c:pt idx="4">
                  <c:v>2022</c:v>
                </c:pt>
                <c:pt idx="5">
                  <c:v>2023</c:v>
                </c:pt>
                <c:pt idx="6">
                  <c:v>2024</c:v>
                </c:pt>
                <c:pt idx="7">
                  <c:v>2025</c:v>
                </c:pt>
              </c:numCache>
            </c:numRef>
          </c:cat>
          <c:val>
            <c:numRef>
              <c:f>'Debt &amp; Net Assets'!$D$25:$K$25</c:f>
              <c:numCache>
                <c:formatCode>"£"#,##0</c:formatCode>
                <c:ptCount val="8"/>
                <c:pt idx="0">
                  <c:v>718750</c:v>
                </c:pt>
                <c:pt idx="1">
                  <c:v>2485005</c:v>
                </c:pt>
                <c:pt idx="2">
                  <c:v>2939578</c:v>
                </c:pt>
                <c:pt idx="3">
                  <c:v>3252187</c:v>
                </c:pt>
                <c:pt idx="4">
                  <c:v>3168016</c:v>
                </c:pt>
                <c:pt idx="5">
                  <c:v>3083139</c:v>
                </c:pt>
                <c:pt idx="6">
                  <c:v>3181099</c:v>
                </c:pt>
                <c:pt idx="7">
                  <c:v>4147120</c:v>
                </c:pt>
              </c:numCache>
            </c:numRef>
          </c:val>
          <c:smooth val="0"/>
          <c:extLst>
            <c:ext xmlns:c16="http://schemas.microsoft.com/office/drawing/2014/chart" uri="{C3380CC4-5D6E-409C-BE32-E72D297353CC}">
              <c16:uniqueId val="{00000008-6BA6-46B8-B240-F16F81E25FBC}"/>
            </c:ext>
          </c:extLst>
        </c:ser>
        <c:dLbls>
          <c:showLegendKey val="0"/>
          <c:showVal val="0"/>
          <c:showCatName val="0"/>
          <c:showSerName val="0"/>
          <c:showPercent val="0"/>
          <c:showBubbleSize val="0"/>
        </c:dLbls>
        <c:axId val="1123322783"/>
        <c:axId val="1123324703"/>
        <c:axId val="1033157183"/>
      </c:line3DChart>
      <c:catAx>
        <c:axId val="112332278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23324703"/>
        <c:crossesAt val="0"/>
        <c:auto val="1"/>
        <c:lblAlgn val="ctr"/>
        <c:lblOffset val="100"/>
        <c:noMultiLvlLbl val="0"/>
      </c:catAx>
      <c:valAx>
        <c:axId val="1123324703"/>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23322783"/>
        <c:crosses val="autoZero"/>
        <c:crossBetween val="between"/>
        <c:minorUnit val="2500000"/>
      </c:valAx>
      <c:serAx>
        <c:axId val="1033157183"/>
        <c:scaling>
          <c:orientation val="minMax"/>
        </c:scaling>
        <c:delete val="1"/>
        <c:axPos val="b"/>
        <c:majorTickMark val="out"/>
        <c:minorTickMark val="none"/>
        <c:tickLblPos val="nextTo"/>
        <c:crossAx val="1123324703"/>
        <c:crossesAt val="0"/>
      </c:ser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dPt>
            <c:idx val="1"/>
            <c:invertIfNegative val="0"/>
            <c:bubble3D val="0"/>
            <c:spPr>
              <a:solidFill>
                <a:srgbClr val="FFC000"/>
              </a:solidFill>
              <a:ln>
                <a:noFill/>
              </a:ln>
              <a:effectLst/>
              <a:sp3d/>
            </c:spPr>
            <c:extLst>
              <c:ext xmlns:c16="http://schemas.microsoft.com/office/drawing/2014/chart" uri="{C3380CC4-5D6E-409C-BE32-E72D297353CC}">
                <c16:uniqueId val="{00000001-0666-4E50-9F7C-1A2500D6C47A}"/>
              </c:ext>
            </c:extLst>
          </c:dPt>
          <c:dLbls>
            <c:dLbl>
              <c:idx val="0"/>
              <c:layout>
                <c:manualLayout>
                  <c:x val="0.20892454571314137"/>
                  <c:y val="-0.223790831245672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666-4E50-9F7C-1A2500D6C47A}"/>
                </c:ext>
              </c:extLst>
            </c:dLbl>
            <c:dLbl>
              <c:idx val="1"/>
              <c:layout>
                <c:manualLayout>
                  <c:x val="0.18918364375599403"/>
                  <c:y val="-0.22797383743718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666-4E50-9F7C-1A2500D6C47A}"/>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Sheet1!$B$175:$B$176</c:f>
              <c:strCache>
                <c:ptCount val="2"/>
                <c:pt idx="0">
                  <c:v>Grant Income</c:v>
                </c:pt>
                <c:pt idx="1">
                  <c:v>Cost of Labour</c:v>
                </c:pt>
              </c:strCache>
            </c:strRef>
          </c:cat>
          <c:val>
            <c:numRef>
              <c:f>Sheet1!$C$175:$C$176</c:f>
              <c:numCache>
                <c:formatCode>"£"#,##0</c:formatCode>
                <c:ptCount val="2"/>
                <c:pt idx="0">
                  <c:v>2066170.54</c:v>
                </c:pt>
                <c:pt idx="1">
                  <c:v>649125</c:v>
                </c:pt>
              </c:numCache>
            </c:numRef>
          </c:val>
          <c:extLst>
            <c:ext xmlns:c16="http://schemas.microsoft.com/office/drawing/2014/chart" uri="{C3380CC4-5D6E-409C-BE32-E72D297353CC}">
              <c16:uniqueId val="{00000002-0666-4E50-9F7C-1A2500D6C47A}"/>
            </c:ext>
          </c:extLst>
        </c:ser>
        <c:dLbls>
          <c:showLegendKey val="0"/>
          <c:showVal val="0"/>
          <c:showCatName val="0"/>
          <c:showSerName val="0"/>
          <c:showPercent val="0"/>
          <c:showBubbleSize val="0"/>
        </c:dLbls>
        <c:gapWidth val="150"/>
        <c:shape val="box"/>
        <c:axId val="320870672"/>
        <c:axId val="320868752"/>
        <c:axId val="0"/>
      </c:bar3DChart>
      <c:catAx>
        <c:axId val="3208706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20868752"/>
        <c:crosses val="autoZero"/>
        <c:auto val="1"/>
        <c:lblAlgn val="ctr"/>
        <c:lblOffset val="100"/>
        <c:noMultiLvlLbl val="0"/>
      </c:catAx>
      <c:valAx>
        <c:axId val="320868752"/>
        <c:scaling>
          <c:orientation val="minMax"/>
          <c:max val="200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20870672"/>
        <c:crosses val="autoZero"/>
        <c:crossBetween val="between"/>
        <c:minorUnit val="50000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0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50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8971" y="0"/>
            <a:ext cx="2921582" cy="495507"/>
          </a:xfrm>
          <a:prstGeom prst="rect">
            <a:avLst/>
          </a:prstGeom>
        </p:spPr>
        <p:txBody>
          <a:bodyPr vert="horz" lIns="91440" tIns="45720" rIns="91440" bIns="45720" rtlCol="0"/>
          <a:lstStyle>
            <a:lvl1pPr algn="r">
              <a:defRPr sz="1200"/>
            </a:lvl1pPr>
          </a:lstStyle>
          <a:p>
            <a:fld id="{BF7F0071-3382-4A36-B652-48644AC34207}" type="datetimeFigureOut">
              <a:rPr lang="en-GB" smtClean="0"/>
              <a:t>12/02/2026</a:t>
            </a:fld>
            <a:endParaRPr lang="en-GB"/>
          </a:p>
        </p:txBody>
      </p:sp>
      <p:sp>
        <p:nvSpPr>
          <p:cNvPr id="4" name="Slide Image Placeholder 3"/>
          <p:cNvSpPr>
            <a:spLocks noGrp="1" noRot="1" noChangeAspect="1"/>
          </p:cNvSpPr>
          <p:nvPr>
            <p:ph type="sldImg" idx="2"/>
          </p:nvPr>
        </p:nvSpPr>
        <p:spPr>
          <a:xfrm>
            <a:off x="409575" y="1235075"/>
            <a:ext cx="5922963" cy="333216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4212" y="4752747"/>
            <a:ext cx="5393690" cy="388861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80333"/>
            <a:ext cx="2921582" cy="49550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8971" y="9380333"/>
            <a:ext cx="2921582" cy="495506"/>
          </a:xfrm>
          <a:prstGeom prst="rect">
            <a:avLst/>
          </a:prstGeom>
        </p:spPr>
        <p:txBody>
          <a:bodyPr vert="horz" lIns="91440" tIns="45720" rIns="91440" bIns="45720" rtlCol="0" anchor="b"/>
          <a:lstStyle>
            <a:lvl1pPr algn="r">
              <a:defRPr sz="1200"/>
            </a:lvl1pPr>
          </a:lstStyle>
          <a:p>
            <a:fld id="{3ECFD145-1527-4779-8B0A-B97953C24640}" type="slidenum">
              <a:rPr lang="en-GB" smtClean="0"/>
              <a:t>‹#›</a:t>
            </a:fld>
            <a:endParaRPr lang="en-GB"/>
          </a:p>
        </p:txBody>
      </p:sp>
    </p:spTree>
    <p:extLst>
      <p:ext uri="{BB962C8B-B14F-4D97-AF65-F5344CB8AC3E}">
        <p14:creationId xmlns:p14="http://schemas.microsoft.com/office/powerpoint/2010/main" val="265549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1</a:t>
            </a:fld>
            <a:endParaRPr lang="en-GB"/>
          </a:p>
        </p:txBody>
      </p:sp>
    </p:spTree>
    <p:extLst>
      <p:ext uri="{BB962C8B-B14F-4D97-AF65-F5344CB8AC3E}">
        <p14:creationId xmlns:p14="http://schemas.microsoft.com/office/powerpoint/2010/main" val="613111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CFD145-1527-4779-8B0A-B97953C24640}" type="slidenum">
              <a:rPr lang="en-GB" smtClean="0"/>
              <a:t>10</a:t>
            </a:fld>
            <a:endParaRPr lang="en-GB"/>
          </a:p>
        </p:txBody>
      </p:sp>
    </p:spTree>
    <p:extLst>
      <p:ext uri="{BB962C8B-B14F-4D97-AF65-F5344CB8AC3E}">
        <p14:creationId xmlns:p14="http://schemas.microsoft.com/office/powerpoint/2010/main" val="2354338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11</a:t>
            </a:fld>
            <a:endParaRPr lang="en-GB"/>
          </a:p>
        </p:txBody>
      </p:sp>
    </p:spTree>
    <p:extLst>
      <p:ext uri="{BB962C8B-B14F-4D97-AF65-F5344CB8AC3E}">
        <p14:creationId xmlns:p14="http://schemas.microsoft.com/office/powerpoint/2010/main" val="3583634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3FA23-97ED-70F6-2850-DD84CF810C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1CDCE-EEB5-E483-9DDE-F1C5E1B2A0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640CD-3140-7726-EEBB-CE64ADF13A1E}"/>
              </a:ext>
            </a:extLst>
          </p:cNvPr>
          <p:cNvSpPr>
            <a:spLocks noGrp="1"/>
          </p:cNvSpPr>
          <p:nvPr>
            <p:ph type="body" idx="1"/>
          </p:nvPr>
        </p:nvSpPr>
        <p:spPr/>
        <p:txBody>
          <a:bodyPr/>
          <a:lstStyle/>
          <a:p>
            <a:endParaRPr lang="en-GB" b="1" dirty="0"/>
          </a:p>
        </p:txBody>
      </p:sp>
      <p:sp>
        <p:nvSpPr>
          <p:cNvPr id="4" name="Slide Number Placeholder 3">
            <a:extLst>
              <a:ext uri="{FF2B5EF4-FFF2-40B4-BE49-F238E27FC236}">
                <a16:creationId xmlns:a16="http://schemas.microsoft.com/office/drawing/2014/main" id="{404553F1-3B52-B34A-1C3D-9E875E92E03E}"/>
              </a:ext>
            </a:extLst>
          </p:cNvPr>
          <p:cNvSpPr>
            <a:spLocks noGrp="1"/>
          </p:cNvSpPr>
          <p:nvPr>
            <p:ph type="sldNum" sz="quarter" idx="5"/>
          </p:nvPr>
        </p:nvSpPr>
        <p:spPr/>
        <p:txBody>
          <a:bodyPr/>
          <a:lstStyle/>
          <a:p>
            <a:fld id="{9EEFC30C-BA25-40E5-9506-D968D82746D2}" type="slidenum">
              <a:rPr lang="en-GB" smtClean="0"/>
              <a:t>12</a:t>
            </a:fld>
            <a:endParaRPr lang="en-GB"/>
          </a:p>
        </p:txBody>
      </p:sp>
    </p:spTree>
    <p:extLst>
      <p:ext uri="{BB962C8B-B14F-4D97-AF65-F5344CB8AC3E}">
        <p14:creationId xmlns:p14="http://schemas.microsoft.com/office/powerpoint/2010/main" val="698523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2A8D-CA0E-93AB-5F21-52CF41A391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25F59-2994-D535-A3A2-8160EE009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59C46B-2D76-DF0F-2676-F957074A6D3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AC83B0-35A2-FE1C-3BED-758D4F5785DA}"/>
              </a:ext>
            </a:extLst>
          </p:cNvPr>
          <p:cNvSpPr>
            <a:spLocks noGrp="1"/>
          </p:cNvSpPr>
          <p:nvPr>
            <p:ph type="sldNum" sz="quarter" idx="5"/>
          </p:nvPr>
        </p:nvSpPr>
        <p:spPr/>
        <p:txBody>
          <a:bodyPr/>
          <a:lstStyle/>
          <a:p>
            <a:fld id="{9EEFC30C-BA25-40E5-9506-D968D82746D2}" type="slidenum">
              <a:rPr lang="en-GB" smtClean="0"/>
              <a:t>13</a:t>
            </a:fld>
            <a:endParaRPr lang="en-GB"/>
          </a:p>
        </p:txBody>
      </p:sp>
    </p:spTree>
    <p:extLst>
      <p:ext uri="{BB962C8B-B14F-4D97-AF65-F5344CB8AC3E}">
        <p14:creationId xmlns:p14="http://schemas.microsoft.com/office/powerpoint/2010/main" val="682155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0F79BEC-6799-42C9-8239-99015F5801B1}" type="slidenum">
              <a:rPr lang="en-GB" smtClean="0"/>
              <a:t>14</a:t>
            </a:fld>
            <a:endParaRPr lang="en-GB"/>
          </a:p>
        </p:txBody>
      </p:sp>
    </p:spTree>
    <p:extLst>
      <p:ext uri="{BB962C8B-B14F-4D97-AF65-F5344CB8AC3E}">
        <p14:creationId xmlns:p14="http://schemas.microsoft.com/office/powerpoint/2010/main" val="2855866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E1E54-1C4C-C7A3-1C9E-242145FEA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07EE0-B421-EDC6-83F6-71E9C08E70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54D9EC-BC91-B29E-189F-C106EFD28FC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BEC2A5C-E730-561D-6BE5-95B94355937C}"/>
              </a:ext>
            </a:extLst>
          </p:cNvPr>
          <p:cNvSpPr>
            <a:spLocks noGrp="1"/>
          </p:cNvSpPr>
          <p:nvPr>
            <p:ph type="sldNum" sz="quarter" idx="5"/>
          </p:nvPr>
        </p:nvSpPr>
        <p:spPr/>
        <p:txBody>
          <a:bodyPr/>
          <a:lstStyle/>
          <a:p>
            <a:fld id="{90F79BEC-6799-42C9-8239-99015F5801B1}" type="slidenum">
              <a:rPr lang="en-GB" smtClean="0"/>
              <a:t>15</a:t>
            </a:fld>
            <a:endParaRPr lang="en-GB"/>
          </a:p>
        </p:txBody>
      </p:sp>
    </p:spTree>
    <p:extLst>
      <p:ext uri="{BB962C8B-B14F-4D97-AF65-F5344CB8AC3E}">
        <p14:creationId xmlns:p14="http://schemas.microsoft.com/office/powerpoint/2010/main" val="763134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C8D3F-0918-27AB-69EC-35567B1EB8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9ECD6-787E-C973-EA2C-D850FB84A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22E0F-BB1E-8C45-7C6D-22CF5748E29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1F3E73B-A629-0DB7-CAB7-B6BED430B7C5}"/>
              </a:ext>
            </a:extLst>
          </p:cNvPr>
          <p:cNvSpPr>
            <a:spLocks noGrp="1"/>
          </p:cNvSpPr>
          <p:nvPr>
            <p:ph type="sldNum" sz="quarter" idx="5"/>
          </p:nvPr>
        </p:nvSpPr>
        <p:spPr/>
        <p:txBody>
          <a:bodyPr/>
          <a:lstStyle/>
          <a:p>
            <a:fld id="{3ECFD145-1527-4779-8B0A-B97953C24640}" type="slidenum">
              <a:rPr lang="en-GB" smtClean="0"/>
              <a:t>16</a:t>
            </a:fld>
            <a:endParaRPr lang="en-GB"/>
          </a:p>
        </p:txBody>
      </p:sp>
    </p:spTree>
    <p:extLst>
      <p:ext uri="{BB962C8B-B14F-4D97-AF65-F5344CB8AC3E}">
        <p14:creationId xmlns:p14="http://schemas.microsoft.com/office/powerpoint/2010/main" val="3703759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17</a:t>
            </a:fld>
            <a:endParaRPr lang="en-GB"/>
          </a:p>
        </p:txBody>
      </p:sp>
    </p:spTree>
    <p:extLst>
      <p:ext uri="{BB962C8B-B14F-4D97-AF65-F5344CB8AC3E}">
        <p14:creationId xmlns:p14="http://schemas.microsoft.com/office/powerpoint/2010/main" val="2055689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18</a:t>
            </a:fld>
            <a:endParaRPr lang="en-GB"/>
          </a:p>
        </p:txBody>
      </p:sp>
    </p:spTree>
    <p:extLst>
      <p:ext uri="{BB962C8B-B14F-4D97-AF65-F5344CB8AC3E}">
        <p14:creationId xmlns:p14="http://schemas.microsoft.com/office/powerpoint/2010/main" val="3300273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EFC30C-BA25-40E5-9506-D968D82746D2}" type="slidenum">
              <a:rPr lang="en-GB" smtClean="0"/>
              <a:t>19</a:t>
            </a:fld>
            <a:endParaRPr lang="en-GB"/>
          </a:p>
        </p:txBody>
      </p:sp>
    </p:spTree>
    <p:extLst>
      <p:ext uri="{BB962C8B-B14F-4D97-AF65-F5344CB8AC3E}">
        <p14:creationId xmlns:p14="http://schemas.microsoft.com/office/powerpoint/2010/main" val="2848629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2</a:t>
            </a:fld>
            <a:endParaRPr lang="en-GB"/>
          </a:p>
        </p:txBody>
      </p:sp>
    </p:spTree>
    <p:extLst>
      <p:ext uri="{BB962C8B-B14F-4D97-AF65-F5344CB8AC3E}">
        <p14:creationId xmlns:p14="http://schemas.microsoft.com/office/powerpoint/2010/main" val="2691366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E75D4-15EE-DAAF-FCDF-B1B4B543F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3AB24-9867-914B-927E-B8BB3E72BB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CE410-7190-9008-0CEF-3966245EA21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18B4197-A4DA-7122-361F-9B3F92174076}"/>
              </a:ext>
            </a:extLst>
          </p:cNvPr>
          <p:cNvSpPr>
            <a:spLocks noGrp="1"/>
          </p:cNvSpPr>
          <p:nvPr>
            <p:ph type="sldNum" sz="quarter" idx="5"/>
          </p:nvPr>
        </p:nvSpPr>
        <p:spPr/>
        <p:txBody>
          <a:bodyPr/>
          <a:lstStyle/>
          <a:p>
            <a:fld id="{9EEFC30C-BA25-40E5-9506-D968D82746D2}" type="slidenum">
              <a:rPr lang="en-GB" smtClean="0"/>
              <a:t>20</a:t>
            </a:fld>
            <a:endParaRPr lang="en-GB"/>
          </a:p>
        </p:txBody>
      </p:sp>
    </p:spTree>
    <p:extLst>
      <p:ext uri="{BB962C8B-B14F-4D97-AF65-F5344CB8AC3E}">
        <p14:creationId xmlns:p14="http://schemas.microsoft.com/office/powerpoint/2010/main" val="25570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39528-8E69-CE88-968F-03A667D3F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DD4DBC-D714-0230-D69C-DB1E038C01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5F220D-B12E-5D39-3F8F-23738D8C047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0C0DC84-011E-CD03-AAEC-5689868CA2CC}"/>
              </a:ext>
            </a:extLst>
          </p:cNvPr>
          <p:cNvSpPr>
            <a:spLocks noGrp="1"/>
          </p:cNvSpPr>
          <p:nvPr>
            <p:ph type="sldNum" sz="quarter" idx="5"/>
          </p:nvPr>
        </p:nvSpPr>
        <p:spPr/>
        <p:txBody>
          <a:bodyPr/>
          <a:lstStyle/>
          <a:p>
            <a:fld id="{9EEFC30C-BA25-40E5-9506-D968D82746D2}" type="slidenum">
              <a:rPr lang="en-GB" smtClean="0"/>
              <a:t>21</a:t>
            </a:fld>
            <a:endParaRPr lang="en-GB"/>
          </a:p>
        </p:txBody>
      </p:sp>
    </p:spTree>
    <p:extLst>
      <p:ext uri="{BB962C8B-B14F-4D97-AF65-F5344CB8AC3E}">
        <p14:creationId xmlns:p14="http://schemas.microsoft.com/office/powerpoint/2010/main" val="487759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78EE4-067B-9053-8428-B059FAA48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F3FDB-B21D-CBA2-E4A0-C351E03A30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DDC375-E88D-8C03-C6DE-D4C864076BF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0B08245-E7F6-FD4E-A0F5-B2D29069FC08}"/>
              </a:ext>
            </a:extLst>
          </p:cNvPr>
          <p:cNvSpPr>
            <a:spLocks noGrp="1"/>
          </p:cNvSpPr>
          <p:nvPr>
            <p:ph type="sldNum" sz="quarter" idx="5"/>
          </p:nvPr>
        </p:nvSpPr>
        <p:spPr/>
        <p:txBody>
          <a:bodyPr/>
          <a:lstStyle/>
          <a:p>
            <a:fld id="{9EEFC30C-BA25-40E5-9506-D968D82746D2}" type="slidenum">
              <a:rPr lang="en-GB" smtClean="0"/>
              <a:t>22</a:t>
            </a:fld>
            <a:endParaRPr lang="en-GB"/>
          </a:p>
        </p:txBody>
      </p:sp>
    </p:spTree>
    <p:extLst>
      <p:ext uri="{BB962C8B-B14F-4D97-AF65-F5344CB8AC3E}">
        <p14:creationId xmlns:p14="http://schemas.microsoft.com/office/powerpoint/2010/main" val="39686693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90981-9023-4EF6-FE54-831E9D822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661ED4-3386-19CD-3192-6BF63651A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97051-392E-D7C1-5058-6A451968272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D88EC8B-DD51-4BC0-7E3C-522EFDA78E18}"/>
              </a:ext>
            </a:extLst>
          </p:cNvPr>
          <p:cNvSpPr>
            <a:spLocks noGrp="1"/>
          </p:cNvSpPr>
          <p:nvPr>
            <p:ph type="sldNum" sz="quarter" idx="5"/>
          </p:nvPr>
        </p:nvSpPr>
        <p:spPr/>
        <p:txBody>
          <a:bodyPr/>
          <a:lstStyle/>
          <a:p>
            <a:fld id="{9EEFC30C-BA25-40E5-9506-D968D82746D2}" type="slidenum">
              <a:rPr lang="en-GB" smtClean="0"/>
              <a:t>23</a:t>
            </a:fld>
            <a:endParaRPr lang="en-GB"/>
          </a:p>
        </p:txBody>
      </p:sp>
    </p:spTree>
    <p:extLst>
      <p:ext uri="{BB962C8B-B14F-4D97-AF65-F5344CB8AC3E}">
        <p14:creationId xmlns:p14="http://schemas.microsoft.com/office/powerpoint/2010/main" val="740378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AAE0-0B03-52F4-A3CF-12C96AA20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ADB9A5-677D-2612-68A7-A22FCCF371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DD986A-F5D5-C354-7934-B02601E90C9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8DCD89A-76C7-C5F8-9A61-78366E320D21}"/>
              </a:ext>
            </a:extLst>
          </p:cNvPr>
          <p:cNvSpPr>
            <a:spLocks noGrp="1"/>
          </p:cNvSpPr>
          <p:nvPr>
            <p:ph type="sldNum" sz="quarter" idx="5"/>
          </p:nvPr>
        </p:nvSpPr>
        <p:spPr/>
        <p:txBody>
          <a:bodyPr/>
          <a:lstStyle/>
          <a:p>
            <a:fld id="{9EEFC30C-BA25-40E5-9506-D968D82746D2}" type="slidenum">
              <a:rPr lang="en-GB" smtClean="0"/>
              <a:t>24</a:t>
            </a:fld>
            <a:endParaRPr lang="en-GB"/>
          </a:p>
        </p:txBody>
      </p:sp>
    </p:spTree>
    <p:extLst>
      <p:ext uri="{BB962C8B-B14F-4D97-AF65-F5344CB8AC3E}">
        <p14:creationId xmlns:p14="http://schemas.microsoft.com/office/powerpoint/2010/main" val="4230071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396FE-F897-27F6-1242-AA7B13AEA1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4EDB6-9C78-4163-172A-74E0C94CC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A61D2-8C2D-B9D4-2F7B-82BDDF09E6F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34E4541-4CBB-78FE-8BF0-C0012370CAA7}"/>
              </a:ext>
            </a:extLst>
          </p:cNvPr>
          <p:cNvSpPr>
            <a:spLocks noGrp="1"/>
          </p:cNvSpPr>
          <p:nvPr>
            <p:ph type="sldNum" sz="quarter" idx="5"/>
          </p:nvPr>
        </p:nvSpPr>
        <p:spPr/>
        <p:txBody>
          <a:bodyPr/>
          <a:lstStyle/>
          <a:p>
            <a:fld id="{9EEFC30C-BA25-40E5-9506-D968D82746D2}" type="slidenum">
              <a:rPr lang="en-GB" smtClean="0"/>
              <a:t>25</a:t>
            </a:fld>
            <a:endParaRPr lang="en-GB"/>
          </a:p>
        </p:txBody>
      </p:sp>
    </p:spTree>
    <p:extLst>
      <p:ext uri="{BB962C8B-B14F-4D97-AF65-F5344CB8AC3E}">
        <p14:creationId xmlns:p14="http://schemas.microsoft.com/office/powerpoint/2010/main" val="8533080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5D0F0-5EC3-66E4-B783-39107D3A4F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39B8B-43E5-B696-DA48-706A5B071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36172-3BB0-E4F7-7E01-125DD7DF55E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13ACA16-7C23-1BDA-16C2-2CFB1577F0DB}"/>
              </a:ext>
            </a:extLst>
          </p:cNvPr>
          <p:cNvSpPr>
            <a:spLocks noGrp="1"/>
          </p:cNvSpPr>
          <p:nvPr>
            <p:ph type="sldNum" sz="quarter" idx="5"/>
          </p:nvPr>
        </p:nvSpPr>
        <p:spPr/>
        <p:txBody>
          <a:bodyPr/>
          <a:lstStyle/>
          <a:p>
            <a:fld id="{9EEFC30C-BA25-40E5-9506-D968D82746D2}" type="slidenum">
              <a:rPr lang="en-GB" smtClean="0"/>
              <a:t>26</a:t>
            </a:fld>
            <a:endParaRPr lang="en-GB"/>
          </a:p>
        </p:txBody>
      </p:sp>
    </p:spTree>
    <p:extLst>
      <p:ext uri="{BB962C8B-B14F-4D97-AF65-F5344CB8AC3E}">
        <p14:creationId xmlns:p14="http://schemas.microsoft.com/office/powerpoint/2010/main" val="42275343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56517-43EA-691F-8DEE-9527351C0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9D308-9019-175D-F5BC-55C4E801FF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A31FE5-2F42-8A6A-3721-63D2CFF195A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3D57B3-D38D-9C2D-D056-9BE567C13D13}"/>
              </a:ext>
            </a:extLst>
          </p:cNvPr>
          <p:cNvSpPr>
            <a:spLocks noGrp="1"/>
          </p:cNvSpPr>
          <p:nvPr>
            <p:ph type="sldNum" sz="quarter" idx="5"/>
          </p:nvPr>
        </p:nvSpPr>
        <p:spPr/>
        <p:txBody>
          <a:bodyPr/>
          <a:lstStyle/>
          <a:p>
            <a:fld id="{9EEFC30C-BA25-40E5-9506-D968D82746D2}" type="slidenum">
              <a:rPr lang="en-GB" smtClean="0"/>
              <a:t>27</a:t>
            </a:fld>
            <a:endParaRPr lang="en-GB"/>
          </a:p>
        </p:txBody>
      </p:sp>
    </p:spTree>
    <p:extLst>
      <p:ext uri="{BB962C8B-B14F-4D97-AF65-F5344CB8AC3E}">
        <p14:creationId xmlns:p14="http://schemas.microsoft.com/office/powerpoint/2010/main" val="3450024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FD976-9343-56A9-D9A1-2DCCB1B69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68ED3B-DD04-4B3D-282D-88C52CE6C4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A097DD-EDDF-06D7-41EA-6A161CCB2C7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E65BF71-DA04-9F5F-5A2C-F6AAD3F3222A}"/>
              </a:ext>
            </a:extLst>
          </p:cNvPr>
          <p:cNvSpPr>
            <a:spLocks noGrp="1"/>
          </p:cNvSpPr>
          <p:nvPr>
            <p:ph type="sldNum" sz="quarter" idx="5"/>
          </p:nvPr>
        </p:nvSpPr>
        <p:spPr/>
        <p:txBody>
          <a:bodyPr/>
          <a:lstStyle/>
          <a:p>
            <a:fld id="{9EEFC30C-BA25-40E5-9506-D968D82746D2}" type="slidenum">
              <a:rPr lang="en-GB" smtClean="0"/>
              <a:t>28</a:t>
            </a:fld>
            <a:endParaRPr lang="en-GB"/>
          </a:p>
        </p:txBody>
      </p:sp>
    </p:spTree>
    <p:extLst>
      <p:ext uri="{BB962C8B-B14F-4D97-AF65-F5344CB8AC3E}">
        <p14:creationId xmlns:p14="http://schemas.microsoft.com/office/powerpoint/2010/main" val="21587604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9EEFC30C-BA25-40E5-9506-D968D82746D2}" type="slidenum">
              <a:rPr lang="en-GB" smtClean="0"/>
              <a:t>29</a:t>
            </a:fld>
            <a:endParaRPr lang="en-GB"/>
          </a:p>
        </p:txBody>
      </p:sp>
    </p:spTree>
    <p:extLst>
      <p:ext uri="{BB962C8B-B14F-4D97-AF65-F5344CB8AC3E}">
        <p14:creationId xmlns:p14="http://schemas.microsoft.com/office/powerpoint/2010/main" val="1324875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A9C7-FAD5-5B2F-39F8-A7CAE12C2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19E0B-3B1A-16FA-F15B-6A7A629D4D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7A79C0-9C67-634E-8220-3FDBB10A3BA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4876B55-CEA2-972A-874E-99C68E335678}"/>
              </a:ext>
            </a:extLst>
          </p:cNvPr>
          <p:cNvSpPr>
            <a:spLocks noGrp="1"/>
          </p:cNvSpPr>
          <p:nvPr>
            <p:ph type="sldNum" sz="quarter" idx="5"/>
          </p:nvPr>
        </p:nvSpPr>
        <p:spPr/>
        <p:txBody>
          <a:bodyPr/>
          <a:lstStyle/>
          <a:p>
            <a:fld id="{3ECFD145-1527-4779-8B0A-B97953C24640}" type="slidenum">
              <a:rPr lang="en-GB" smtClean="0"/>
              <a:t>3</a:t>
            </a:fld>
            <a:endParaRPr lang="en-GB"/>
          </a:p>
        </p:txBody>
      </p:sp>
    </p:spTree>
    <p:extLst>
      <p:ext uri="{BB962C8B-B14F-4D97-AF65-F5344CB8AC3E}">
        <p14:creationId xmlns:p14="http://schemas.microsoft.com/office/powerpoint/2010/main" val="38518365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EFC30C-BA25-40E5-9506-D968D82746D2}" type="slidenum">
              <a:rPr lang="en-GB" smtClean="0"/>
              <a:t>30</a:t>
            </a:fld>
            <a:endParaRPr lang="en-GB"/>
          </a:p>
        </p:txBody>
      </p:sp>
    </p:spTree>
    <p:extLst>
      <p:ext uri="{BB962C8B-B14F-4D97-AF65-F5344CB8AC3E}">
        <p14:creationId xmlns:p14="http://schemas.microsoft.com/office/powerpoint/2010/main" val="12426811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EFC30C-BA25-40E5-9506-D968D82746D2}" type="slidenum">
              <a:rPr lang="en-GB" smtClean="0"/>
              <a:t>31</a:t>
            </a:fld>
            <a:endParaRPr lang="en-GB"/>
          </a:p>
        </p:txBody>
      </p:sp>
    </p:spTree>
    <p:extLst>
      <p:ext uri="{BB962C8B-B14F-4D97-AF65-F5344CB8AC3E}">
        <p14:creationId xmlns:p14="http://schemas.microsoft.com/office/powerpoint/2010/main" val="5381562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EFC30C-BA25-40E5-9506-D968D82746D2}" type="slidenum">
              <a:rPr lang="en-GB" smtClean="0"/>
              <a:t>32</a:t>
            </a:fld>
            <a:endParaRPr lang="en-GB"/>
          </a:p>
        </p:txBody>
      </p:sp>
    </p:spTree>
    <p:extLst>
      <p:ext uri="{BB962C8B-B14F-4D97-AF65-F5344CB8AC3E}">
        <p14:creationId xmlns:p14="http://schemas.microsoft.com/office/powerpoint/2010/main" val="21600489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33</a:t>
            </a:fld>
            <a:endParaRPr lang="en-GB"/>
          </a:p>
        </p:txBody>
      </p:sp>
    </p:spTree>
    <p:extLst>
      <p:ext uri="{BB962C8B-B14F-4D97-AF65-F5344CB8AC3E}">
        <p14:creationId xmlns:p14="http://schemas.microsoft.com/office/powerpoint/2010/main" val="34128751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34</a:t>
            </a:fld>
            <a:endParaRPr lang="en-GB"/>
          </a:p>
        </p:txBody>
      </p:sp>
    </p:spTree>
    <p:extLst>
      <p:ext uri="{BB962C8B-B14F-4D97-AF65-F5344CB8AC3E}">
        <p14:creationId xmlns:p14="http://schemas.microsoft.com/office/powerpoint/2010/main" val="4844860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35</a:t>
            </a:fld>
            <a:endParaRPr lang="en-GB"/>
          </a:p>
        </p:txBody>
      </p:sp>
    </p:spTree>
    <p:extLst>
      <p:ext uri="{BB962C8B-B14F-4D97-AF65-F5344CB8AC3E}">
        <p14:creationId xmlns:p14="http://schemas.microsoft.com/office/powerpoint/2010/main" val="14064160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36</a:t>
            </a:fld>
            <a:endParaRPr lang="en-GB"/>
          </a:p>
        </p:txBody>
      </p:sp>
    </p:spTree>
    <p:extLst>
      <p:ext uri="{BB962C8B-B14F-4D97-AF65-F5344CB8AC3E}">
        <p14:creationId xmlns:p14="http://schemas.microsoft.com/office/powerpoint/2010/main" val="19964897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37</a:t>
            </a:fld>
            <a:endParaRPr lang="en-GB"/>
          </a:p>
        </p:txBody>
      </p:sp>
    </p:spTree>
    <p:extLst>
      <p:ext uri="{BB962C8B-B14F-4D97-AF65-F5344CB8AC3E}">
        <p14:creationId xmlns:p14="http://schemas.microsoft.com/office/powerpoint/2010/main" val="1534411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38</a:t>
            </a:fld>
            <a:endParaRPr lang="en-GB"/>
          </a:p>
        </p:txBody>
      </p:sp>
    </p:spTree>
    <p:extLst>
      <p:ext uri="{BB962C8B-B14F-4D97-AF65-F5344CB8AC3E}">
        <p14:creationId xmlns:p14="http://schemas.microsoft.com/office/powerpoint/2010/main" val="2431218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4</a:t>
            </a:fld>
            <a:endParaRPr lang="en-GB"/>
          </a:p>
        </p:txBody>
      </p:sp>
    </p:spTree>
    <p:extLst>
      <p:ext uri="{BB962C8B-B14F-4D97-AF65-F5344CB8AC3E}">
        <p14:creationId xmlns:p14="http://schemas.microsoft.com/office/powerpoint/2010/main" val="2489892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EEFC30C-BA25-40E5-9506-D968D82746D2}" type="slidenum">
              <a:rPr lang="en-GB" smtClean="0"/>
              <a:t>5</a:t>
            </a:fld>
            <a:endParaRPr lang="en-GB"/>
          </a:p>
        </p:txBody>
      </p:sp>
    </p:spTree>
    <p:extLst>
      <p:ext uri="{BB962C8B-B14F-4D97-AF65-F5344CB8AC3E}">
        <p14:creationId xmlns:p14="http://schemas.microsoft.com/office/powerpoint/2010/main" val="3317607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CFD145-1527-4779-8B0A-B97953C24640}" type="slidenum">
              <a:rPr lang="en-GB" smtClean="0"/>
              <a:t>6</a:t>
            </a:fld>
            <a:endParaRPr lang="en-GB"/>
          </a:p>
        </p:txBody>
      </p:sp>
    </p:spTree>
    <p:extLst>
      <p:ext uri="{BB962C8B-B14F-4D97-AF65-F5344CB8AC3E}">
        <p14:creationId xmlns:p14="http://schemas.microsoft.com/office/powerpoint/2010/main" val="3363685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b="0" i="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3ECFD145-1527-4779-8B0A-B97953C24640}" type="slidenum">
              <a:rPr lang="en-GB" smtClean="0"/>
              <a:t>7</a:t>
            </a:fld>
            <a:endParaRPr lang="en-GB"/>
          </a:p>
        </p:txBody>
      </p:sp>
    </p:spTree>
    <p:extLst>
      <p:ext uri="{BB962C8B-B14F-4D97-AF65-F5344CB8AC3E}">
        <p14:creationId xmlns:p14="http://schemas.microsoft.com/office/powerpoint/2010/main" val="4260771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CFD145-1527-4779-8B0A-B97953C24640}" type="slidenum">
              <a:rPr lang="en-GB" smtClean="0"/>
              <a:t>8</a:t>
            </a:fld>
            <a:endParaRPr lang="en-GB"/>
          </a:p>
        </p:txBody>
      </p:sp>
    </p:spTree>
    <p:extLst>
      <p:ext uri="{BB962C8B-B14F-4D97-AF65-F5344CB8AC3E}">
        <p14:creationId xmlns:p14="http://schemas.microsoft.com/office/powerpoint/2010/main" val="759301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CFD145-1527-4779-8B0A-B97953C24640}" type="slidenum">
              <a:rPr lang="en-GB" smtClean="0"/>
              <a:t>9</a:t>
            </a:fld>
            <a:endParaRPr lang="en-GB"/>
          </a:p>
        </p:txBody>
      </p:sp>
    </p:spTree>
    <p:extLst>
      <p:ext uri="{BB962C8B-B14F-4D97-AF65-F5344CB8AC3E}">
        <p14:creationId xmlns:p14="http://schemas.microsoft.com/office/powerpoint/2010/main" val="2617741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90AA3-402A-BDB4-DE22-7B8C171809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E498E1B-89D3-0D46-01F9-ACB1DA3CDE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597B0AA-C142-E051-F39C-24684656B3C5}"/>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5" name="Footer Placeholder 4">
            <a:extLst>
              <a:ext uri="{FF2B5EF4-FFF2-40B4-BE49-F238E27FC236}">
                <a16:creationId xmlns:a16="http://schemas.microsoft.com/office/drawing/2014/main" id="{8B374F28-7FD4-4B4D-8867-448A7C9613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0F62C1-80A0-9AD5-AF83-FC3DC2D3D2F8}"/>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2622410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A0F50-E47E-E2AB-99A9-5A2C96835E4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668F8B-E851-37CA-B91D-67CC844303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D6ACB1-24AA-B809-388D-3283393C893E}"/>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5" name="Footer Placeholder 4">
            <a:extLst>
              <a:ext uri="{FF2B5EF4-FFF2-40B4-BE49-F238E27FC236}">
                <a16:creationId xmlns:a16="http://schemas.microsoft.com/office/drawing/2014/main" id="{77D104B4-91D2-A9FC-1CDF-3F49FE4ACA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98CA9D-37E5-7536-BB03-AE77FD0235F9}"/>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828599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B865B5-D6F2-D8E3-656F-9C0BBCC4169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003200-36E7-E098-2347-4475A330EA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9F9FE0-C78D-9527-2C3B-5EF00FD12DBF}"/>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5" name="Footer Placeholder 4">
            <a:extLst>
              <a:ext uri="{FF2B5EF4-FFF2-40B4-BE49-F238E27FC236}">
                <a16:creationId xmlns:a16="http://schemas.microsoft.com/office/drawing/2014/main" id="{431463FE-6417-245D-AE14-68DC00F842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22DAB4-5911-DD54-1E5F-BA77CD9C0BAA}"/>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649432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CCAEC-58A5-EFED-D820-A22B33C9B6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9E04C5E-067C-8F02-717D-9D0C2DF8DC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14AE6A-8209-9AD1-DD4C-1C59578DA099}"/>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5" name="Footer Placeholder 4">
            <a:extLst>
              <a:ext uri="{FF2B5EF4-FFF2-40B4-BE49-F238E27FC236}">
                <a16:creationId xmlns:a16="http://schemas.microsoft.com/office/drawing/2014/main" id="{B85DE89D-02C1-2D67-0A81-0848FEB14F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0F1E72-1C33-8F28-A83C-AC9FA1A25196}"/>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960489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A5482-3C0A-876F-C848-686D3AE51F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271013A-8F62-8AC6-F8C7-1383932621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EA281A-D872-2C38-5A3D-59C38285A9B9}"/>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5" name="Footer Placeholder 4">
            <a:extLst>
              <a:ext uri="{FF2B5EF4-FFF2-40B4-BE49-F238E27FC236}">
                <a16:creationId xmlns:a16="http://schemas.microsoft.com/office/drawing/2014/main" id="{D26D5C02-4EDE-8096-AEC2-DF7832DE73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DF7D24-ED2F-FABE-C7F1-92624933822C}"/>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1085198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E9887-1D63-57A8-42CE-3E31AA43B3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B76046-55A6-AD4F-9F95-E639FA15C3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BCCAAFD-9A68-2460-493B-7EC9FBBD57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BC8B5D3-666C-668E-FFB6-D675FC8CA607}"/>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6" name="Footer Placeholder 5">
            <a:extLst>
              <a:ext uri="{FF2B5EF4-FFF2-40B4-BE49-F238E27FC236}">
                <a16:creationId xmlns:a16="http://schemas.microsoft.com/office/drawing/2014/main" id="{8962FD03-FF71-D81D-C0AA-FC6F8972A6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3D6601-F40F-9F0D-E154-1ECDE6B2D0A1}"/>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1055846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4E142-7443-61B7-E19E-7FDCEE92648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3A5DC2-9DDE-6972-1405-ECD6B64BB6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58A8D2-0E70-C5E4-8DA6-1F79D24569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44ADA4A-3D2D-957F-ADED-D0F50E5488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FB4F9D-0E14-49A0-4C0C-AEE8E5A636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27C3FC-1BD8-D28E-9703-D03C0762B150}"/>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8" name="Footer Placeholder 7">
            <a:extLst>
              <a:ext uri="{FF2B5EF4-FFF2-40B4-BE49-F238E27FC236}">
                <a16:creationId xmlns:a16="http://schemas.microsoft.com/office/drawing/2014/main" id="{255BCFA8-2EF8-F12B-7375-9B5DE7A5D46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D7B15D0-48A0-5B23-D97C-F34AF498AF79}"/>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479898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6A45-09DB-ADA3-876D-10D942D718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8D38A97-6F05-95BF-6B2C-2C90A443DB7B}"/>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4" name="Footer Placeholder 3">
            <a:extLst>
              <a:ext uri="{FF2B5EF4-FFF2-40B4-BE49-F238E27FC236}">
                <a16:creationId xmlns:a16="http://schemas.microsoft.com/office/drawing/2014/main" id="{B606D826-83EB-77A7-B342-0E3E03CC868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21E088-2AA8-8DB3-A128-ED9D664F69C9}"/>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1753965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87EF80-0979-4733-E02C-C1AC61A2C2B8}"/>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3" name="Footer Placeholder 2">
            <a:extLst>
              <a:ext uri="{FF2B5EF4-FFF2-40B4-BE49-F238E27FC236}">
                <a16:creationId xmlns:a16="http://schemas.microsoft.com/office/drawing/2014/main" id="{82942986-1EFC-E62F-5B41-C20929B781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1BBE769-5392-FD85-8699-EBC28509FABC}"/>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4135607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0211F-C487-955B-DEB4-FB3B067C1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00C543-A3F5-BDA5-D348-B8D78989FC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3CE002E-DFDA-CE66-C91C-6973D163D5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91BF4C-3ACB-3CC9-5DBC-46C8E8A160BF}"/>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6" name="Footer Placeholder 5">
            <a:extLst>
              <a:ext uri="{FF2B5EF4-FFF2-40B4-BE49-F238E27FC236}">
                <a16:creationId xmlns:a16="http://schemas.microsoft.com/office/drawing/2014/main" id="{453A7345-3C9D-AB54-D3F8-8097291E25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408D0-5AE7-7AD6-C09A-17A1D736F668}"/>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1316974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6675C-0166-ADDB-AA87-A6FD7B843B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B78B75D-B81E-2A58-8B6B-43B1E52C36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02CA9E8-C9E5-E83A-7031-1C45157BD9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7F0017-0EDA-C35A-D520-7A499BED9E57}"/>
              </a:ext>
            </a:extLst>
          </p:cNvPr>
          <p:cNvSpPr>
            <a:spLocks noGrp="1"/>
          </p:cNvSpPr>
          <p:nvPr>
            <p:ph type="dt" sz="half" idx="10"/>
          </p:nvPr>
        </p:nvSpPr>
        <p:spPr/>
        <p:txBody>
          <a:bodyPr/>
          <a:lstStyle/>
          <a:p>
            <a:fld id="{C565C34D-4775-4CEE-81FE-B21D9AE7F8DD}" type="datetimeFigureOut">
              <a:rPr lang="en-GB" smtClean="0"/>
              <a:t>12/02/2026</a:t>
            </a:fld>
            <a:endParaRPr lang="en-GB"/>
          </a:p>
        </p:txBody>
      </p:sp>
      <p:sp>
        <p:nvSpPr>
          <p:cNvPr id="6" name="Footer Placeholder 5">
            <a:extLst>
              <a:ext uri="{FF2B5EF4-FFF2-40B4-BE49-F238E27FC236}">
                <a16:creationId xmlns:a16="http://schemas.microsoft.com/office/drawing/2014/main" id="{6346CE2D-7682-DCE0-1C7D-700C6E977C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20D85C-F0A5-F5BE-9CE6-5481B0FEF028}"/>
              </a:ext>
            </a:extLst>
          </p:cNvPr>
          <p:cNvSpPr>
            <a:spLocks noGrp="1"/>
          </p:cNvSpPr>
          <p:nvPr>
            <p:ph type="sldNum" sz="quarter" idx="12"/>
          </p:nvPr>
        </p:nvSpPr>
        <p:spPr/>
        <p:txBody>
          <a:bodyPr/>
          <a:lstStyle/>
          <a:p>
            <a:fld id="{A61FC813-01FA-4281-85E9-3CCBF54A5736}" type="slidenum">
              <a:rPr lang="en-GB" smtClean="0"/>
              <a:t>‹#›</a:t>
            </a:fld>
            <a:endParaRPr lang="en-GB"/>
          </a:p>
        </p:txBody>
      </p:sp>
    </p:spTree>
    <p:extLst>
      <p:ext uri="{BB962C8B-B14F-4D97-AF65-F5344CB8AC3E}">
        <p14:creationId xmlns:p14="http://schemas.microsoft.com/office/powerpoint/2010/main" val="2904419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5EB60C-1F40-44A1-4242-509041AA92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6E6A60-7DB3-3E50-3228-6B4C2E11FC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093190-C94F-6DA9-8297-020883105E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5C34D-4775-4CEE-81FE-B21D9AE7F8DD}" type="datetimeFigureOut">
              <a:rPr lang="en-GB" smtClean="0"/>
              <a:t>12/02/2026</a:t>
            </a:fld>
            <a:endParaRPr lang="en-GB"/>
          </a:p>
        </p:txBody>
      </p:sp>
      <p:sp>
        <p:nvSpPr>
          <p:cNvPr id="5" name="Footer Placeholder 4">
            <a:extLst>
              <a:ext uri="{FF2B5EF4-FFF2-40B4-BE49-F238E27FC236}">
                <a16:creationId xmlns:a16="http://schemas.microsoft.com/office/drawing/2014/main" id="{FCCD93D5-2AA2-8F99-775C-839071E67F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DE55578-17F5-5326-EC52-037003D801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1FC813-01FA-4281-85E9-3CCBF54A5736}" type="slidenum">
              <a:rPr lang="en-GB" smtClean="0"/>
              <a:t>‹#›</a:t>
            </a:fld>
            <a:endParaRPr lang="en-GB"/>
          </a:p>
        </p:txBody>
      </p:sp>
    </p:spTree>
    <p:extLst>
      <p:ext uri="{BB962C8B-B14F-4D97-AF65-F5344CB8AC3E}">
        <p14:creationId xmlns:p14="http://schemas.microsoft.com/office/powerpoint/2010/main" val="2314208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92CA-5BFC-18CF-CFDC-EF9EF8E2471D}"/>
              </a:ext>
            </a:extLst>
          </p:cNvPr>
          <p:cNvSpPr>
            <a:spLocks noGrp="1"/>
          </p:cNvSpPr>
          <p:nvPr>
            <p:ph type="ctrTitle"/>
          </p:nvPr>
        </p:nvSpPr>
        <p:spPr>
          <a:xfrm>
            <a:off x="1524000" y="281194"/>
            <a:ext cx="9144000" cy="2387600"/>
          </a:xfrm>
        </p:spPr>
        <p:txBody>
          <a:bodyPr>
            <a:normAutofit/>
          </a:bodyPr>
          <a:lstStyle/>
          <a:p>
            <a:r>
              <a:rPr lang="en-US" sz="4800" b="1"/>
              <a:t>Strathdearn Community Developments </a:t>
            </a:r>
            <a:br>
              <a:rPr lang="en-US" sz="4800" b="1"/>
            </a:br>
            <a:r>
              <a:rPr lang="en-US" sz="4800" b="1"/>
              <a:t>AGM 9 February 2026</a:t>
            </a:r>
            <a:endParaRPr lang="en-GB" sz="4800" b="1"/>
          </a:p>
        </p:txBody>
      </p:sp>
      <p:pic>
        <p:nvPicPr>
          <p:cNvPr id="4" name="Picture 3" descr="A logo for a river&#10;&#10;AI-generated content may be incorrect.">
            <a:extLst>
              <a:ext uri="{FF2B5EF4-FFF2-40B4-BE49-F238E27FC236}">
                <a16:creationId xmlns:a16="http://schemas.microsoft.com/office/drawing/2014/main" id="{915468E1-36A9-09CD-59E6-E24F11CF5AB5}"/>
              </a:ext>
            </a:extLst>
          </p:cNvPr>
          <p:cNvPicPr>
            <a:picLocks noChangeAspect="1"/>
          </p:cNvPicPr>
          <p:nvPr/>
        </p:nvPicPr>
        <p:blipFill>
          <a:blip r:embed="rId3"/>
          <a:srcRect l="-1094" t="-1851" r="875" b="1851"/>
          <a:stretch>
            <a:fillRect/>
          </a:stretch>
        </p:blipFill>
        <p:spPr>
          <a:xfrm>
            <a:off x="3885973" y="2870579"/>
            <a:ext cx="4420568" cy="3106364"/>
          </a:xfrm>
          <a:prstGeom prst="rect">
            <a:avLst/>
          </a:prstGeom>
        </p:spPr>
      </p:pic>
    </p:spTree>
    <p:extLst>
      <p:ext uri="{BB962C8B-B14F-4D97-AF65-F5344CB8AC3E}">
        <p14:creationId xmlns:p14="http://schemas.microsoft.com/office/powerpoint/2010/main" val="3406773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39B39-2E8F-1C3D-CA88-94B64875A9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697EE-0C3C-F8ED-2BA3-36C2EECB18E1}"/>
              </a:ext>
            </a:extLst>
          </p:cNvPr>
          <p:cNvSpPr>
            <a:spLocks noGrp="1"/>
          </p:cNvSpPr>
          <p:nvPr>
            <p:ph type="title"/>
          </p:nvPr>
        </p:nvSpPr>
        <p:spPr/>
        <p:txBody>
          <a:bodyPr/>
          <a:lstStyle/>
          <a:p>
            <a:r>
              <a:rPr lang="en-US" b="1"/>
              <a:t>Employees (WRT)</a:t>
            </a:r>
            <a:r>
              <a:rPr lang="en-US"/>
              <a:t> </a:t>
            </a:r>
            <a:endParaRPr lang="en-GB"/>
          </a:p>
        </p:txBody>
      </p:sp>
      <p:sp>
        <p:nvSpPr>
          <p:cNvPr id="3" name="Content Placeholder 2">
            <a:extLst>
              <a:ext uri="{FF2B5EF4-FFF2-40B4-BE49-F238E27FC236}">
                <a16:creationId xmlns:a16="http://schemas.microsoft.com/office/drawing/2014/main" id="{130A1177-F3D8-784B-5240-2DA28EE8B4B0}"/>
              </a:ext>
            </a:extLst>
          </p:cNvPr>
          <p:cNvSpPr>
            <a:spLocks noGrp="1"/>
          </p:cNvSpPr>
          <p:nvPr>
            <p:ph idx="1"/>
          </p:nvPr>
        </p:nvSpPr>
        <p:spPr>
          <a:xfrm>
            <a:off x="854739" y="1665645"/>
            <a:ext cx="10515600" cy="3886917"/>
          </a:xfrm>
        </p:spPr>
        <p:txBody>
          <a:bodyPr vert="horz" lIns="91440" tIns="45720" rIns="91440" bIns="45720" rtlCol="0" anchor="t">
            <a:normAutofit/>
          </a:bodyPr>
          <a:lstStyle/>
          <a:p>
            <a:r>
              <a:rPr lang="en-US">
                <a:ea typeface="Calibri"/>
                <a:cs typeface="Calibri"/>
              </a:rPr>
              <a:t>The </a:t>
            </a:r>
            <a:r>
              <a:rPr lang="en-US" err="1">
                <a:ea typeface="Calibri"/>
                <a:cs typeface="Calibri"/>
              </a:rPr>
              <a:t>Strathdearn</a:t>
            </a:r>
            <a:r>
              <a:rPr lang="en-US">
                <a:ea typeface="Calibri"/>
                <a:cs typeface="Calibri"/>
              </a:rPr>
              <a:t> Ops Team, 72 hours per week</a:t>
            </a:r>
          </a:p>
          <a:p>
            <a:r>
              <a:rPr lang="en-US">
                <a:ea typeface="Calibri"/>
                <a:cs typeface="Calibri"/>
              </a:rPr>
              <a:t>Tastes of </a:t>
            </a:r>
            <a:r>
              <a:rPr lang="en-US" err="1">
                <a:ea typeface="Calibri"/>
                <a:cs typeface="Calibri"/>
              </a:rPr>
              <a:t>Tomatin</a:t>
            </a:r>
            <a:r>
              <a:rPr lang="en-US">
                <a:ea typeface="Calibri"/>
                <a:cs typeface="Calibri"/>
              </a:rPr>
              <a:t> Ops Team, 110 hours per week</a:t>
            </a:r>
          </a:p>
          <a:p>
            <a:r>
              <a:rPr lang="en-US">
                <a:ea typeface="Calibri"/>
                <a:cs typeface="Calibri"/>
              </a:rPr>
              <a:t>Finance Administrator, 22 hours per week (split evenly The </a:t>
            </a:r>
            <a:r>
              <a:rPr lang="en-US" err="1">
                <a:ea typeface="Calibri"/>
                <a:cs typeface="Calibri"/>
              </a:rPr>
              <a:t>Strathdearn</a:t>
            </a:r>
            <a:r>
              <a:rPr lang="en-US">
                <a:ea typeface="Calibri"/>
                <a:cs typeface="Calibri"/>
              </a:rPr>
              <a:t> and Tastes of </a:t>
            </a:r>
            <a:r>
              <a:rPr lang="en-US" err="1">
                <a:ea typeface="Calibri"/>
                <a:cs typeface="Calibri"/>
              </a:rPr>
              <a:t>Tomatin</a:t>
            </a:r>
            <a:r>
              <a:rPr lang="en-US">
                <a:ea typeface="Calibri"/>
                <a:cs typeface="Calibri"/>
              </a:rPr>
              <a:t>)</a:t>
            </a:r>
          </a:p>
          <a:p>
            <a:r>
              <a:rPr lang="en-US">
                <a:ea typeface="Calibri"/>
                <a:cs typeface="Calibri"/>
              </a:rPr>
              <a:t>Additional operations Bank Staff, Zero Hour/Floating</a:t>
            </a:r>
          </a:p>
          <a:p>
            <a:pPr marL="0" indent="0">
              <a:buNone/>
            </a:pPr>
            <a:endParaRPr lang="en-US">
              <a:ea typeface="Calibri"/>
              <a:cs typeface="Calibri"/>
            </a:endParaRPr>
          </a:p>
          <a:p>
            <a:r>
              <a:rPr lang="en-US" i="1">
                <a:ea typeface="Calibri"/>
                <a:cs typeface="Calibri"/>
              </a:rPr>
              <a:t>[Additional hours can arise depending on operational need (on a case-by-case basis)]</a:t>
            </a:r>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endParaRPr lang="en-US">
              <a:ea typeface="Calibri"/>
              <a:cs typeface="Calibri"/>
            </a:endParaRPr>
          </a:p>
          <a:p>
            <a:endParaRPr lang="en-US">
              <a:ea typeface="Calibri"/>
              <a:cs typeface="Calibri"/>
            </a:endParaRPr>
          </a:p>
        </p:txBody>
      </p:sp>
      <p:pic>
        <p:nvPicPr>
          <p:cNvPr id="5" name="Picture 4" descr="A logo for a river&#10;&#10;AI-generated content may be incorrect.">
            <a:extLst>
              <a:ext uri="{FF2B5EF4-FFF2-40B4-BE49-F238E27FC236}">
                <a16:creationId xmlns:a16="http://schemas.microsoft.com/office/drawing/2014/main" id="{320224CF-4D97-26A4-A0B0-806A321E1B6D}"/>
              </a:ext>
            </a:extLst>
          </p:cNvPr>
          <p:cNvPicPr>
            <a:picLocks noChangeAspect="1"/>
          </p:cNvPicPr>
          <p:nvPr/>
        </p:nvPicPr>
        <p:blipFill>
          <a:blip r:embed="rId3"/>
          <a:stretch>
            <a:fillRect/>
          </a:stretch>
        </p:blipFill>
        <p:spPr>
          <a:xfrm>
            <a:off x="9600322" y="239443"/>
            <a:ext cx="1770017" cy="1300520"/>
          </a:xfrm>
          <a:prstGeom prst="rect">
            <a:avLst/>
          </a:prstGeom>
        </p:spPr>
      </p:pic>
      <p:sp>
        <p:nvSpPr>
          <p:cNvPr id="6" name="TextBox 5">
            <a:extLst>
              <a:ext uri="{FF2B5EF4-FFF2-40B4-BE49-F238E27FC236}">
                <a16:creationId xmlns:a16="http://schemas.microsoft.com/office/drawing/2014/main" id="{3A1E3AAD-5518-5A32-81FF-2E174A811A60}"/>
              </a:ext>
            </a:extLst>
          </p:cNvPr>
          <p:cNvSpPr txBox="1"/>
          <p:nvPr/>
        </p:nvSpPr>
        <p:spPr>
          <a:xfrm>
            <a:off x="854739" y="5678244"/>
            <a:ext cx="11098537" cy="523220"/>
          </a:xfrm>
          <a:prstGeom prst="rect">
            <a:avLst/>
          </a:prstGeom>
          <a:noFill/>
        </p:spPr>
        <p:txBody>
          <a:bodyPr wrap="square" rtlCol="0">
            <a:spAutoFit/>
          </a:bodyPr>
          <a:lstStyle/>
          <a:p>
            <a:pPr marL="285750" indent="-285750">
              <a:buFont typeface="Arial" panose="020B0604020202020204" pitchFamily="34" charset="0"/>
              <a:buChar char="•"/>
            </a:pPr>
            <a:r>
              <a:rPr lang="en-US" sz="2800" b="1">
                <a:solidFill>
                  <a:srgbClr val="FF0000"/>
                </a:solidFill>
                <a:ea typeface="Calibri"/>
                <a:cs typeface="Calibri"/>
              </a:rPr>
              <a:t>Total WRT Staffing = 5.1 FTE (assuming 40 hours per week standard)</a:t>
            </a:r>
          </a:p>
        </p:txBody>
      </p:sp>
    </p:spTree>
    <p:extLst>
      <p:ext uri="{BB962C8B-B14F-4D97-AF65-F5344CB8AC3E}">
        <p14:creationId xmlns:p14="http://schemas.microsoft.com/office/powerpoint/2010/main" val="331189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20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41549-41F6-835C-4DB8-D2F3AED159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CAAEF0-E698-413E-586E-393CB8308233}"/>
              </a:ext>
            </a:extLst>
          </p:cNvPr>
          <p:cNvSpPr>
            <a:spLocks noGrp="1"/>
          </p:cNvSpPr>
          <p:nvPr>
            <p:ph type="title"/>
          </p:nvPr>
        </p:nvSpPr>
        <p:spPr/>
        <p:txBody>
          <a:bodyPr>
            <a:normAutofit fontScale="90000"/>
          </a:bodyPr>
          <a:lstStyle/>
          <a:p>
            <a:r>
              <a:rPr lang="en-US" sz="5300" b="1"/>
              <a:t>Size of Workforce vs. Driving Factors</a:t>
            </a:r>
            <a:br>
              <a:rPr lang="en-US" b="1"/>
            </a:br>
            <a:endParaRPr lang="en-GB"/>
          </a:p>
        </p:txBody>
      </p:sp>
      <p:sp>
        <p:nvSpPr>
          <p:cNvPr id="3" name="Content Placeholder 2">
            <a:extLst>
              <a:ext uri="{FF2B5EF4-FFF2-40B4-BE49-F238E27FC236}">
                <a16:creationId xmlns:a16="http://schemas.microsoft.com/office/drawing/2014/main" id="{D030455C-CBC5-DEC7-BD5D-333DB46645EB}"/>
              </a:ext>
            </a:extLst>
          </p:cNvPr>
          <p:cNvSpPr>
            <a:spLocks noGrp="1"/>
          </p:cNvSpPr>
          <p:nvPr>
            <p:ph idx="1"/>
          </p:nvPr>
        </p:nvSpPr>
        <p:spPr>
          <a:xfrm>
            <a:off x="838200" y="2448231"/>
            <a:ext cx="10515600" cy="4180764"/>
          </a:xfrm>
        </p:spPr>
        <p:txBody>
          <a:bodyPr vert="horz" lIns="91440" tIns="45720" rIns="91440" bIns="45720" rtlCol="0" anchor="t">
            <a:noAutofit/>
          </a:bodyPr>
          <a:lstStyle/>
          <a:p>
            <a:pPr marL="0" indent="0">
              <a:buNone/>
            </a:pPr>
            <a:endParaRPr lang="en-US">
              <a:ea typeface="Calibri"/>
              <a:cs typeface="Calibri"/>
            </a:endParaRPr>
          </a:p>
          <a:p>
            <a:pPr lvl="1"/>
            <a:r>
              <a:rPr lang="en-US">
                <a:ea typeface="Calibri"/>
                <a:cs typeface="Calibri"/>
              </a:rPr>
              <a:t>The charity now equates to a medium size business enterprise (e.g. Total Income £1.7M, Asset Value increased significantly in recent years to £4.1 (rising to circa £5.0M when houses are complete)).</a:t>
            </a:r>
          </a:p>
          <a:p>
            <a:pPr lvl="1"/>
            <a:r>
              <a:rPr lang="en-US">
                <a:ea typeface="Calibri"/>
                <a:cs typeface="Calibri"/>
              </a:rPr>
              <a:t>Volume and complexity of work has increased (e.g. houses and woodland).</a:t>
            </a:r>
          </a:p>
          <a:p>
            <a:pPr lvl="1"/>
            <a:r>
              <a:rPr lang="en-US">
                <a:ea typeface="Calibri"/>
                <a:cs typeface="Calibri"/>
              </a:rPr>
              <a:t>There was a pressing need to reduce time and pressures on volunteer Directors (and help lift them out of the day-to-day drumbeat of operational activity (i.e. instead be more strategic in their outlook)).  </a:t>
            </a:r>
          </a:p>
          <a:p>
            <a:pPr lvl="1"/>
            <a:r>
              <a:rPr lang="en-US">
                <a:ea typeface="Calibri"/>
                <a:cs typeface="Calibri"/>
              </a:rPr>
              <a:t>Justified against income received from wind farms, various grants, etc.</a:t>
            </a:r>
          </a:p>
          <a:p>
            <a:endParaRPr lang="en-US">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endParaRPr lang="en-US">
              <a:ea typeface="Calibri"/>
              <a:cs typeface="Calibri"/>
            </a:endParaRPr>
          </a:p>
          <a:p>
            <a:endParaRPr lang="en-US">
              <a:ea typeface="Calibri"/>
              <a:cs typeface="Calibri"/>
            </a:endParaRPr>
          </a:p>
        </p:txBody>
      </p:sp>
      <p:pic>
        <p:nvPicPr>
          <p:cNvPr id="5" name="Picture 4" descr="A logo for a river&#10;&#10;AI-generated content may be incorrect.">
            <a:extLst>
              <a:ext uri="{FF2B5EF4-FFF2-40B4-BE49-F238E27FC236}">
                <a16:creationId xmlns:a16="http://schemas.microsoft.com/office/drawing/2014/main" id="{65118934-DC9D-A3E0-47D8-2818500B41EB}"/>
              </a:ext>
            </a:extLst>
          </p:cNvPr>
          <p:cNvPicPr>
            <a:picLocks noChangeAspect="1"/>
          </p:cNvPicPr>
          <p:nvPr/>
        </p:nvPicPr>
        <p:blipFill>
          <a:blip r:embed="rId3"/>
          <a:stretch>
            <a:fillRect/>
          </a:stretch>
        </p:blipFill>
        <p:spPr>
          <a:xfrm>
            <a:off x="10090925" y="229005"/>
            <a:ext cx="1770017" cy="1300520"/>
          </a:xfrm>
          <a:prstGeom prst="rect">
            <a:avLst/>
          </a:prstGeom>
        </p:spPr>
      </p:pic>
      <p:sp>
        <p:nvSpPr>
          <p:cNvPr id="4" name="TextBox 3">
            <a:extLst>
              <a:ext uri="{FF2B5EF4-FFF2-40B4-BE49-F238E27FC236}">
                <a16:creationId xmlns:a16="http://schemas.microsoft.com/office/drawing/2014/main" id="{951F77F1-C5F9-73E1-8322-63B7670898BF}"/>
              </a:ext>
            </a:extLst>
          </p:cNvPr>
          <p:cNvSpPr txBox="1"/>
          <p:nvPr/>
        </p:nvSpPr>
        <p:spPr>
          <a:xfrm>
            <a:off x="943898" y="1529525"/>
            <a:ext cx="9387724" cy="954107"/>
          </a:xfrm>
          <a:prstGeom prst="rect">
            <a:avLst/>
          </a:prstGeom>
          <a:noFill/>
        </p:spPr>
        <p:txBody>
          <a:bodyPr wrap="square" rtlCol="0">
            <a:spAutoFit/>
          </a:bodyPr>
          <a:lstStyle/>
          <a:p>
            <a:pPr marL="285750" indent="-285750">
              <a:buFont typeface="Arial" panose="020B0604020202020204" pitchFamily="34" charset="0"/>
              <a:buChar char="•"/>
            </a:pPr>
            <a:r>
              <a:rPr lang="en-US" sz="2800">
                <a:ea typeface="Calibri"/>
                <a:cs typeface="Calibri"/>
              </a:rPr>
              <a:t>The following factors influence the size and shape of the SCD/WRT teams:</a:t>
            </a:r>
            <a:endParaRPr lang="en-GB" sz="2800"/>
          </a:p>
        </p:txBody>
      </p:sp>
    </p:spTree>
    <p:extLst>
      <p:ext uri="{BB962C8B-B14F-4D97-AF65-F5344CB8AC3E}">
        <p14:creationId xmlns:p14="http://schemas.microsoft.com/office/powerpoint/2010/main" val="376971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05F96-F814-00EA-1B7D-10766B660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FA8A8D-1580-913F-A70F-C129C6203FA9}"/>
              </a:ext>
            </a:extLst>
          </p:cNvPr>
          <p:cNvSpPr>
            <a:spLocks noGrp="1"/>
          </p:cNvSpPr>
          <p:nvPr>
            <p:ph type="ctrTitle"/>
          </p:nvPr>
        </p:nvSpPr>
        <p:spPr>
          <a:xfrm>
            <a:off x="1042218" y="657445"/>
            <a:ext cx="7279307" cy="1386195"/>
          </a:xfrm>
        </p:spPr>
        <p:txBody>
          <a:bodyPr>
            <a:normAutofit fontScale="90000"/>
          </a:bodyPr>
          <a:lstStyle/>
          <a:p>
            <a:br>
              <a:rPr lang="en-GB"/>
            </a:br>
            <a:br>
              <a:rPr lang="en-GB"/>
            </a:br>
            <a:br>
              <a:rPr lang="en-GB"/>
            </a:br>
            <a:br>
              <a:rPr lang="en-GB"/>
            </a:br>
            <a:r>
              <a:rPr lang="en-GB" b="1"/>
              <a:t>Significant Achievements</a:t>
            </a:r>
          </a:p>
        </p:txBody>
      </p:sp>
      <p:sp>
        <p:nvSpPr>
          <p:cNvPr id="3" name="Subtitle 2">
            <a:extLst>
              <a:ext uri="{FF2B5EF4-FFF2-40B4-BE49-F238E27FC236}">
                <a16:creationId xmlns:a16="http://schemas.microsoft.com/office/drawing/2014/main" id="{B4E140C8-11F8-FAFA-E83A-09E7D83B570F}"/>
              </a:ext>
            </a:extLst>
          </p:cNvPr>
          <p:cNvSpPr>
            <a:spLocks noGrp="1"/>
          </p:cNvSpPr>
          <p:nvPr>
            <p:ph type="subTitle" idx="1"/>
          </p:nvPr>
        </p:nvSpPr>
        <p:spPr>
          <a:xfrm>
            <a:off x="1376517" y="2929741"/>
            <a:ext cx="9144000" cy="2918803"/>
          </a:xfrm>
        </p:spPr>
        <p:txBody>
          <a:bodyPr vert="horz" lIns="91440" tIns="45720" rIns="91440" bIns="45720" rtlCol="0" anchor="t">
            <a:normAutofit lnSpcReduction="10000"/>
          </a:bodyPr>
          <a:lstStyle/>
          <a:p>
            <a:pPr marL="342900" indent="-342900" algn="l">
              <a:buFont typeface="Arial" panose="020B0604020202020204" pitchFamily="34" charset="0"/>
              <a:buChar char="•"/>
            </a:pPr>
            <a:r>
              <a:rPr lang="en-GB"/>
              <a:t>All 5 Resolutions at last year’s AGM complete (no Resolutions this year).</a:t>
            </a:r>
          </a:p>
          <a:p>
            <a:pPr marL="342900" indent="-342900" algn="l">
              <a:buFont typeface="Arial" panose="020B0604020202020204" pitchFamily="34" charset="0"/>
              <a:buChar char="•"/>
            </a:pPr>
            <a:r>
              <a:rPr lang="en-GB"/>
              <a:t>Affordable Housing nearing completion.</a:t>
            </a:r>
          </a:p>
          <a:p>
            <a:pPr marL="342900" indent="-342900" algn="l">
              <a:buFont typeface="Arial" panose="020B0604020202020204" pitchFamily="34" charset="0"/>
              <a:buChar char="•"/>
            </a:pPr>
            <a:r>
              <a:rPr lang="en-GB"/>
              <a:t>Purchase of </a:t>
            </a:r>
            <a:r>
              <a:rPr lang="en-GB" err="1"/>
              <a:t>Hazelbank</a:t>
            </a:r>
            <a:r>
              <a:rPr lang="en-GB"/>
              <a:t> Woods complete.</a:t>
            </a:r>
          </a:p>
          <a:p>
            <a:pPr marL="342900" indent="-342900" algn="l">
              <a:buFont typeface="Arial" panose="020B0604020202020204" pitchFamily="34" charset="0"/>
              <a:buChar char="•"/>
            </a:pPr>
            <a:r>
              <a:rPr lang="en-GB"/>
              <a:t>The </a:t>
            </a:r>
            <a:r>
              <a:rPr lang="en-GB" err="1"/>
              <a:t>Strathdearn</a:t>
            </a:r>
            <a:r>
              <a:rPr lang="en-GB"/>
              <a:t> (‘Hall’) turnover improving.</a:t>
            </a:r>
          </a:p>
          <a:p>
            <a:pPr marL="342900" indent="-342900" algn="l">
              <a:buFont typeface="Arial" panose="020B0604020202020204" pitchFamily="34" charset="0"/>
              <a:buChar char="•"/>
            </a:pPr>
            <a:r>
              <a:rPr lang="en-GB">
                <a:ea typeface="Calibri"/>
                <a:cs typeface="Calibri"/>
              </a:rPr>
              <a:t>Faster EV Chargers installed.</a:t>
            </a:r>
            <a:endParaRPr lang="en-GB"/>
          </a:p>
          <a:p>
            <a:pPr marL="342900" indent="-342900" algn="l">
              <a:buFont typeface="Arial" panose="020B0604020202020204" pitchFamily="34" charset="0"/>
              <a:buChar char="•"/>
            </a:pPr>
            <a:r>
              <a:rPr lang="en-GB">
                <a:ea typeface="Calibri"/>
                <a:cs typeface="Calibri"/>
              </a:rPr>
              <a:t>Solar Panels</a:t>
            </a:r>
            <a:r>
              <a:rPr lang="en-GB">
                <a:solidFill>
                  <a:srgbClr val="FF0000"/>
                </a:solidFill>
                <a:ea typeface="Calibri"/>
                <a:cs typeface="Calibri"/>
              </a:rPr>
              <a:t> </a:t>
            </a:r>
            <a:r>
              <a:rPr lang="en-GB">
                <a:ea typeface="Calibri"/>
                <a:cs typeface="Calibri"/>
              </a:rPr>
              <a:t>continue to reduce energy costs.</a:t>
            </a:r>
            <a:endParaRPr lang="en-GB">
              <a:solidFill>
                <a:srgbClr val="FF0000"/>
              </a:solidFill>
            </a:endParaRPr>
          </a:p>
          <a:p>
            <a:pPr algn="l"/>
            <a:endParaRPr lang="en-GB" b="1">
              <a:solidFill>
                <a:srgbClr val="FF0000"/>
              </a:solidFill>
              <a:ea typeface="Calibri"/>
              <a:cs typeface="Calibri"/>
            </a:endParaRPr>
          </a:p>
        </p:txBody>
      </p:sp>
      <p:pic>
        <p:nvPicPr>
          <p:cNvPr id="5" name="Picture 4" descr="A logo for a river&#10;&#10;AI-generated content may be incorrect.">
            <a:extLst>
              <a:ext uri="{FF2B5EF4-FFF2-40B4-BE49-F238E27FC236}">
                <a16:creationId xmlns:a16="http://schemas.microsoft.com/office/drawing/2014/main" id="{C354D230-64AC-30A8-B907-F72C3B781659}"/>
              </a:ext>
            </a:extLst>
          </p:cNvPr>
          <p:cNvPicPr>
            <a:picLocks noChangeAspect="1"/>
          </p:cNvPicPr>
          <p:nvPr/>
        </p:nvPicPr>
        <p:blipFill>
          <a:blip r:embed="rId3"/>
          <a:stretch>
            <a:fillRect/>
          </a:stretch>
        </p:blipFill>
        <p:spPr>
          <a:xfrm>
            <a:off x="9850843" y="260320"/>
            <a:ext cx="1770017" cy="1300520"/>
          </a:xfrm>
          <a:prstGeom prst="rect">
            <a:avLst/>
          </a:prstGeom>
        </p:spPr>
      </p:pic>
    </p:spTree>
    <p:extLst>
      <p:ext uri="{BB962C8B-B14F-4D97-AF65-F5344CB8AC3E}">
        <p14:creationId xmlns:p14="http://schemas.microsoft.com/office/powerpoint/2010/main" val="97478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E030C-E1EA-0C4D-E2FC-C7B1548608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B9A8AA-F90C-CF0C-8835-A7E5C3D87D86}"/>
              </a:ext>
            </a:extLst>
          </p:cNvPr>
          <p:cNvSpPr>
            <a:spLocks noGrp="1"/>
          </p:cNvSpPr>
          <p:nvPr>
            <p:ph type="ctrTitle"/>
          </p:nvPr>
        </p:nvSpPr>
        <p:spPr>
          <a:xfrm>
            <a:off x="1091381" y="889703"/>
            <a:ext cx="7102326" cy="1386195"/>
          </a:xfrm>
        </p:spPr>
        <p:txBody>
          <a:bodyPr>
            <a:normAutofit fontScale="90000"/>
          </a:bodyPr>
          <a:lstStyle/>
          <a:p>
            <a:r>
              <a:rPr lang="en-GB" b="1"/>
              <a:t>Significant Challenges &amp; </a:t>
            </a:r>
            <a:br>
              <a:rPr lang="en-GB" b="1"/>
            </a:br>
            <a:r>
              <a:rPr lang="en-GB" b="1"/>
              <a:t>Opportunities</a:t>
            </a:r>
          </a:p>
        </p:txBody>
      </p:sp>
      <p:sp>
        <p:nvSpPr>
          <p:cNvPr id="3" name="Subtitle 2">
            <a:extLst>
              <a:ext uri="{FF2B5EF4-FFF2-40B4-BE49-F238E27FC236}">
                <a16:creationId xmlns:a16="http://schemas.microsoft.com/office/drawing/2014/main" id="{19F74A38-6AF6-140D-5B90-DAAD47A55D8A}"/>
              </a:ext>
            </a:extLst>
          </p:cNvPr>
          <p:cNvSpPr>
            <a:spLocks noGrp="1"/>
          </p:cNvSpPr>
          <p:nvPr>
            <p:ph type="subTitle" idx="1"/>
          </p:nvPr>
        </p:nvSpPr>
        <p:spPr>
          <a:xfrm>
            <a:off x="1376517" y="3002809"/>
            <a:ext cx="9144000" cy="1655762"/>
          </a:xfrm>
        </p:spPr>
        <p:txBody>
          <a:bodyPr vert="horz" lIns="91440" tIns="45720" rIns="91440" bIns="45720" rtlCol="0" anchor="t">
            <a:normAutofit/>
          </a:bodyPr>
          <a:lstStyle/>
          <a:p>
            <a:pPr marL="342900" indent="-342900" algn="l">
              <a:buFont typeface="Arial" panose="020B0604020202020204" pitchFamily="34" charset="0"/>
              <a:buChar char="•"/>
            </a:pPr>
            <a:r>
              <a:rPr lang="en-GB"/>
              <a:t>Tastes of </a:t>
            </a:r>
            <a:r>
              <a:rPr lang="en-GB" err="1"/>
              <a:t>Tomatin</a:t>
            </a:r>
            <a:r>
              <a:rPr lang="en-GB"/>
              <a:t>.</a:t>
            </a:r>
            <a:endParaRPr lang="en-GB" b="1">
              <a:solidFill>
                <a:srgbClr val="FF0000"/>
              </a:solidFill>
            </a:endParaRPr>
          </a:p>
          <a:p>
            <a:pPr marL="342900" indent="-342900" algn="l">
              <a:buFont typeface="Arial" panose="020B0604020202020204" pitchFamily="34" charset="0"/>
              <a:buChar char="•"/>
            </a:pPr>
            <a:r>
              <a:rPr lang="en-GB"/>
              <a:t>New wind farms.</a:t>
            </a:r>
            <a:endParaRPr lang="en-GB" b="1">
              <a:solidFill>
                <a:srgbClr val="FF0000"/>
              </a:solidFill>
              <a:ea typeface="Calibri"/>
              <a:cs typeface="Calibri"/>
            </a:endParaRPr>
          </a:p>
          <a:p>
            <a:pPr marL="342900" indent="-342900" algn="l">
              <a:buFont typeface="Arial" panose="020B0604020202020204" pitchFamily="34" charset="0"/>
              <a:buChar char="•"/>
            </a:pPr>
            <a:endParaRPr lang="en-GB" b="1">
              <a:solidFill>
                <a:srgbClr val="000000"/>
              </a:solidFill>
              <a:ea typeface="Calibri"/>
              <a:cs typeface="Calibri"/>
            </a:endParaRPr>
          </a:p>
        </p:txBody>
      </p:sp>
      <p:pic>
        <p:nvPicPr>
          <p:cNvPr id="5" name="Picture 4" descr="A logo for a river&#10;&#10;AI-generated content may be incorrect.">
            <a:extLst>
              <a:ext uri="{FF2B5EF4-FFF2-40B4-BE49-F238E27FC236}">
                <a16:creationId xmlns:a16="http://schemas.microsoft.com/office/drawing/2014/main" id="{8F957362-EA45-E79D-DBC9-AAAE877DEE64}"/>
              </a:ext>
            </a:extLst>
          </p:cNvPr>
          <p:cNvPicPr>
            <a:picLocks noChangeAspect="1"/>
          </p:cNvPicPr>
          <p:nvPr/>
        </p:nvPicPr>
        <p:blipFill>
          <a:blip r:embed="rId3"/>
          <a:stretch>
            <a:fillRect/>
          </a:stretch>
        </p:blipFill>
        <p:spPr>
          <a:xfrm>
            <a:off x="9600322" y="239443"/>
            <a:ext cx="1770017" cy="1300520"/>
          </a:xfrm>
          <a:prstGeom prst="rect">
            <a:avLst/>
          </a:prstGeom>
        </p:spPr>
      </p:pic>
    </p:spTree>
    <p:extLst>
      <p:ext uri="{BB962C8B-B14F-4D97-AF65-F5344CB8AC3E}">
        <p14:creationId xmlns:p14="http://schemas.microsoft.com/office/powerpoint/2010/main" val="428426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85FAB-2752-08C7-2092-89F90C74BF12}"/>
              </a:ext>
            </a:extLst>
          </p:cNvPr>
          <p:cNvSpPr>
            <a:spLocks noGrp="1"/>
          </p:cNvSpPr>
          <p:nvPr>
            <p:ph type="title"/>
          </p:nvPr>
        </p:nvSpPr>
        <p:spPr>
          <a:xfrm>
            <a:off x="838200" y="365125"/>
            <a:ext cx="3108158" cy="1062621"/>
          </a:xfrm>
        </p:spPr>
        <p:txBody>
          <a:bodyPr>
            <a:noAutofit/>
          </a:bodyPr>
          <a:lstStyle/>
          <a:p>
            <a:r>
              <a:rPr lang="en-US"/>
              <a:t>Debt 2018 - 2025</a:t>
            </a:r>
            <a:endParaRPr lang="en-GB">
              <a:ea typeface="Calibri Light"/>
              <a:cs typeface="Calibri Light"/>
            </a:endParaRPr>
          </a:p>
        </p:txBody>
      </p:sp>
      <p:sp>
        <p:nvSpPr>
          <p:cNvPr id="6" name="Content Placeholder 2">
            <a:extLst>
              <a:ext uri="{FF2B5EF4-FFF2-40B4-BE49-F238E27FC236}">
                <a16:creationId xmlns:a16="http://schemas.microsoft.com/office/drawing/2014/main" id="{8FBB9230-004A-BED0-729B-46CB94D8CB41}"/>
              </a:ext>
            </a:extLst>
          </p:cNvPr>
          <p:cNvSpPr txBox="1">
            <a:spLocks/>
          </p:cNvSpPr>
          <p:nvPr/>
        </p:nvSpPr>
        <p:spPr>
          <a:xfrm>
            <a:off x="449180" y="1427745"/>
            <a:ext cx="3656600" cy="506512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a:ea typeface="Calibri"/>
              <a:cs typeface="Calibri"/>
            </a:endParaRPr>
          </a:p>
          <a:p>
            <a:r>
              <a:rPr lang="en-US" sz="2500"/>
              <a:t>Debt used for first time mid-2019 to finance hub, shop &amp; café.</a:t>
            </a:r>
            <a:endParaRPr lang="en-US" sz="2500">
              <a:ea typeface="Calibri"/>
              <a:cs typeface="Calibri"/>
            </a:endParaRPr>
          </a:p>
          <a:p>
            <a:endParaRPr lang="en-US" sz="2500">
              <a:ea typeface="Calibri"/>
              <a:cs typeface="Calibri"/>
            </a:endParaRPr>
          </a:p>
          <a:p>
            <a:r>
              <a:rPr lang="en-US" sz="2500"/>
              <a:t>Early repayment of £250,000 made mid-2021.</a:t>
            </a:r>
            <a:endParaRPr lang="en-US" sz="2500">
              <a:ea typeface="Calibri"/>
              <a:cs typeface="Calibri"/>
            </a:endParaRPr>
          </a:p>
          <a:p>
            <a:endParaRPr lang="en-US" sz="2500">
              <a:ea typeface="Calibri"/>
              <a:cs typeface="Calibri"/>
            </a:endParaRPr>
          </a:p>
          <a:p>
            <a:r>
              <a:rPr lang="en-US" sz="2500"/>
              <a:t>Current loan on hall due to be repaid 2032.</a:t>
            </a:r>
            <a:endParaRPr lang="en-US" sz="2500">
              <a:ea typeface="Calibri"/>
              <a:cs typeface="Calibri"/>
            </a:endParaRPr>
          </a:p>
          <a:p>
            <a:pPr marL="0" indent="0">
              <a:buNone/>
            </a:pPr>
            <a:endParaRPr lang="en-US" sz="2500">
              <a:ea typeface="Calibri"/>
              <a:cs typeface="Calibri"/>
            </a:endParaRPr>
          </a:p>
          <a:p>
            <a:r>
              <a:rPr lang="en-US" sz="2500"/>
              <a:t>Borrowing of ~ £240k on housing to be drawn 2026 per previous year’s Resolution.</a:t>
            </a:r>
            <a:endParaRPr lang="en-US" sz="2500">
              <a:ea typeface="Calibri"/>
              <a:cs typeface="Calibri"/>
            </a:endParaRPr>
          </a:p>
          <a:p>
            <a:endParaRPr lang="en-US" sz="2000"/>
          </a:p>
        </p:txBody>
      </p:sp>
      <p:pic>
        <p:nvPicPr>
          <p:cNvPr id="3" name="Picture 2" descr="A logo for a river&#10;&#10;AI-generated content may be incorrect.">
            <a:extLst>
              <a:ext uri="{FF2B5EF4-FFF2-40B4-BE49-F238E27FC236}">
                <a16:creationId xmlns:a16="http://schemas.microsoft.com/office/drawing/2014/main" id="{1E0A6137-5629-3115-07DA-B38DD8E73157}"/>
              </a:ext>
            </a:extLst>
          </p:cNvPr>
          <p:cNvPicPr>
            <a:picLocks noChangeAspect="1"/>
          </p:cNvPicPr>
          <p:nvPr/>
        </p:nvPicPr>
        <p:blipFill>
          <a:blip r:embed="rId3"/>
          <a:srcRect l="-1374" r="1374" b="3115"/>
          <a:stretch>
            <a:fillRect/>
          </a:stretch>
        </p:blipFill>
        <p:spPr>
          <a:xfrm>
            <a:off x="9576000" y="239443"/>
            <a:ext cx="1770017" cy="1260000"/>
          </a:xfrm>
          <a:prstGeom prst="rect">
            <a:avLst/>
          </a:prstGeom>
        </p:spPr>
      </p:pic>
      <p:graphicFrame>
        <p:nvGraphicFramePr>
          <p:cNvPr id="12" name="Content Placeholder 11">
            <a:extLst>
              <a:ext uri="{FF2B5EF4-FFF2-40B4-BE49-F238E27FC236}">
                <a16:creationId xmlns:a16="http://schemas.microsoft.com/office/drawing/2014/main" id="{14E204A4-0A49-D75F-0482-EE6C8CA3E4FB}"/>
              </a:ext>
            </a:extLst>
          </p:cNvPr>
          <p:cNvGraphicFramePr>
            <a:graphicFrameLocks noGrp="1"/>
          </p:cNvGraphicFramePr>
          <p:nvPr>
            <p:ph idx="1"/>
          </p:nvPr>
        </p:nvGraphicFramePr>
        <p:xfrm>
          <a:off x="3875846" y="1499443"/>
          <a:ext cx="7686675" cy="477214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32054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D2B2A-0D2C-0AB4-2C5A-2454173DCC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9C8C15-A0CE-DC04-079F-E9381FD8D7F8}"/>
              </a:ext>
            </a:extLst>
          </p:cNvPr>
          <p:cNvSpPr>
            <a:spLocks noGrp="1"/>
          </p:cNvSpPr>
          <p:nvPr>
            <p:ph type="title"/>
          </p:nvPr>
        </p:nvSpPr>
        <p:spPr>
          <a:xfrm>
            <a:off x="838200" y="365125"/>
            <a:ext cx="3108158" cy="1062621"/>
          </a:xfrm>
        </p:spPr>
        <p:txBody>
          <a:bodyPr>
            <a:noAutofit/>
          </a:bodyPr>
          <a:lstStyle/>
          <a:p>
            <a:r>
              <a:rPr lang="en-US"/>
              <a:t>Total Funds 2018 - 2025</a:t>
            </a:r>
            <a:endParaRPr lang="en-GB">
              <a:ea typeface="Calibri Light"/>
              <a:cs typeface="Calibri Light"/>
            </a:endParaRPr>
          </a:p>
        </p:txBody>
      </p:sp>
      <p:sp>
        <p:nvSpPr>
          <p:cNvPr id="6" name="Content Placeholder 2">
            <a:extLst>
              <a:ext uri="{FF2B5EF4-FFF2-40B4-BE49-F238E27FC236}">
                <a16:creationId xmlns:a16="http://schemas.microsoft.com/office/drawing/2014/main" id="{38EFB174-E953-31D8-DD42-CDDA291C9E03}"/>
              </a:ext>
            </a:extLst>
          </p:cNvPr>
          <p:cNvSpPr txBox="1">
            <a:spLocks/>
          </p:cNvSpPr>
          <p:nvPr/>
        </p:nvSpPr>
        <p:spPr>
          <a:xfrm>
            <a:off x="449180" y="1427745"/>
            <a:ext cx="3576168" cy="5295734"/>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a:ea typeface="Calibri"/>
              <a:cs typeface="Calibri"/>
            </a:endParaRPr>
          </a:p>
          <a:p>
            <a:r>
              <a:rPr lang="en-US" sz="2500"/>
              <a:t>SCD reached its 12th anniversary on 30 October 2025, 11 years since receiving its first income.</a:t>
            </a:r>
          </a:p>
          <a:p>
            <a:pPr marL="0" indent="0">
              <a:buNone/>
            </a:pPr>
            <a:endParaRPr lang="en-US" sz="2500">
              <a:ea typeface="Calibri"/>
              <a:cs typeface="Calibri"/>
            </a:endParaRPr>
          </a:p>
          <a:p>
            <a:r>
              <a:rPr lang="en-US" sz="2500"/>
              <a:t>Total Funds to March 2025 was £4.17m, 6-fold increase from 2018. </a:t>
            </a:r>
          </a:p>
          <a:p>
            <a:endParaRPr lang="en-US" sz="2500"/>
          </a:p>
          <a:p>
            <a:r>
              <a:rPr lang="en-US" sz="2500"/>
              <a:t>Value mostly (70%+) comprised of hard assets – hall, shop, café, woodland, machinery, equipment.</a:t>
            </a:r>
            <a:endParaRPr lang="en-US" sz="2500">
              <a:ea typeface="Calibri"/>
              <a:cs typeface="Calibri"/>
            </a:endParaRPr>
          </a:p>
          <a:p>
            <a:endParaRPr lang="en-US" sz="2500">
              <a:ea typeface="Calibri"/>
              <a:cs typeface="Calibri"/>
            </a:endParaRPr>
          </a:p>
          <a:p>
            <a:r>
              <a:rPr lang="en-US" sz="2500"/>
              <a:t>Healthy cash position built ahead of housing build that commenced in Spring 2025.</a:t>
            </a:r>
            <a:endParaRPr lang="en-US" sz="2500">
              <a:ea typeface="Calibri"/>
              <a:cs typeface="Calibri"/>
            </a:endParaRPr>
          </a:p>
        </p:txBody>
      </p:sp>
      <p:pic>
        <p:nvPicPr>
          <p:cNvPr id="3" name="Picture 2" descr="A logo for a river&#10;&#10;AI-generated content may be incorrect.">
            <a:extLst>
              <a:ext uri="{FF2B5EF4-FFF2-40B4-BE49-F238E27FC236}">
                <a16:creationId xmlns:a16="http://schemas.microsoft.com/office/drawing/2014/main" id="{0DB8B568-9F67-1EE8-FE81-B52C0C1AF3E3}"/>
              </a:ext>
            </a:extLst>
          </p:cNvPr>
          <p:cNvPicPr>
            <a:picLocks noChangeAspect="1"/>
          </p:cNvPicPr>
          <p:nvPr/>
        </p:nvPicPr>
        <p:blipFill>
          <a:blip r:embed="rId3"/>
          <a:srcRect l="-1374" r="1374" b="3115"/>
          <a:stretch>
            <a:fillRect/>
          </a:stretch>
        </p:blipFill>
        <p:spPr>
          <a:xfrm>
            <a:off x="9576000" y="239443"/>
            <a:ext cx="1770017" cy="1260000"/>
          </a:xfrm>
          <a:prstGeom prst="rect">
            <a:avLst/>
          </a:prstGeom>
        </p:spPr>
      </p:pic>
      <p:graphicFrame>
        <p:nvGraphicFramePr>
          <p:cNvPr id="7" name="Content Placeholder 6">
            <a:extLst>
              <a:ext uri="{FF2B5EF4-FFF2-40B4-BE49-F238E27FC236}">
                <a16:creationId xmlns:a16="http://schemas.microsoft.com/office/drawing/2014/main" id="{0AA5C49B-AE2B-CAB9-A965-5DE98BDBB86F}"/>
              </a:ext>
            </a:extLst>
          </p:cNvPr>
          <p:cNvGraphicFramePr>
            <a:graphicFrameLocks noGrp="1"/>
          </p:cNvGraphicFramePr>
          <p:nvPr>
            <p:ph idx="1"/>
          </p:nvPr>
        </p:nvGraphicFramePr>
        <p:xfrm>
          <a:off x="3737114" y="1320556"/>
          <a:ext cx="8130208" cy="50651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98075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8E574-8915-E598-1FF9-E8CBFBDBD8A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B1FC815-12B8-CB90-7383-0D24891ECC40}"/>
              </a:ext>
            </a:extLst>
          </p:cNvPr>
          <p:cNvSpPr>
            <a:spLocks noGrp="1"/>
          </p:cNvSpPr>
          <p:nvPr>
            <p:ph type="title"/>
          </p:nvPr>
        </p:nvSpPr>
        <p:spPr>
          <a:xfrm>
            <a:off x="391803" y="115288"/>
            <a:ext cx="3055717" cy="1602571"/>
          </a:xfrm>
        </p:spPr>
        <p:txBody>
          <a:bodyPr>
            <a:normAutofit/>
          </a:bodyPr>
          <a:lstStyle/>
          <a:p>
            <a:r>
              <a:rPr lang="en-US"/>
              <a:t>Income 2019 - 2025</a:t>
            </a:r>
            <a:endParaRPr lang="en-GB">
              <a:ea typeface="Calibri Light" panose="020F0302020204030204"/>
              <a:cs typeface="Calibri Light" panose="020F0302020204030204"/>
            </a:endParaRPr>
          </a:p>
        </p:txBody>
      </p:sp>
      <p:sp>
        <p:nvSpPr>
          <p:cNvPr id="6" name="Content Placeholder 2">
            <a:extLst>
              <a:ext uri="{FF2B5EF4-FFF2-40B4-BE49-F238E27FC236}">
                <a16:creationId xmlns:a16="http://schemas.microsoft.com/office/drawing/2014/main" id="{FE822337-37B8-694F-4A5E-F0F31D57C240}"/>
              </a:ext>
            </a:extLst>
          </p:cNvPr>
          <p:cNvSpPr txBox="1">
            <a:spLocks/>
          </p:cNvSpPr>
          <p:nvPr/>
        </p:nvSpPr>
        <p:spPr>
          <a:xfrm>
            <a:off x="206787" y="1474707"/>
            <a:ext cx="3427001" cy="390858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300"/>
              <a:t>SCD total income to Mar’25 was £1.723m in the year, excluding £269k WRT trading income.</a:t>
            </a:r>
          </a:p>
          <a:p>
            <a:r>
              <a:rPr lang="en-US" sz="2300"/>
              <a:t>Grant awards £1.184m (including £832k for housing &amp; £299k </a:t>
            </a:r>
            <a:r>
              <a:rPr lang="en-US" sz="2300" err="1"/>
              <a:t>Hazelbank</a:t>
            </a:r>
            <a:r>
              <a:rPr lang="en-US" sz="2300"/>
              <a:t> Wood purchase).</a:t>
            </a:r>
            <a:endParaRPr lang="en-US" sz="2300">
              <a:ea typeface="Calibri"/>
              <a:cs typeface="Calibri"/>
            </a:endParaRPr>
          </a:p>
          <a:p>
            <a:r>
              <a:rPr lang="en-US" sz="2300"/>
              <a:t>Annual wind farm benefit of £521k received from three operators (</a:t>
            </a:r>
            <a:r>
              <a:rPr lang="en-US" sz="2300" err="1"/>
              <a:t>Dunmaglass</a:t>
            </a:r>
            <a:r>
              <a:rPr lang="en-US" sz="2300"/>
              <a:t>, Moy, Glen </a:t>
            </a:r>
            <a:r>
              <a:rPr lang="en-US" sz="2300" err="1"/>
              <a:t>Kyllachy</a:t>
            </a:r>
            <a:r>
              <a:rPr lang="en-US" sz="2300"/>
              <a:t>). </a:t>
            </a:r>
          </a:p>
          <a:p>
            <a:r>
              <a:rPr lang="en-US" sz="2300"/>
              <a:t>Misc income £17k.</a:t>
            </a:r>
            <a:endParaRPr lang="en-US" sz="2000"/>
          </a:p>
          <a:p>
            <a:endParaRPr lang="en-US" sz="2000"/>
          </a:p>
          <a:p>
            <a:endParaRPr lang="en-US" sz="2000"/>
          </a:p>
        </p:txBody>
      </p:sp>
      <p:pic>
        <p:nvPicPr>
          <p:cNvPr id="16" name="Content Placeholder 15">
            <a:extLst>
              <a:ext uri="{FF2B5EF4-FFF2-40B4-BE49-F238E27FC236}">
                <a16:creationId xmlns:a16="http://schemas.microsoft.com/office/drawing/2014/main" id="{90C283F6-03B8-9715-C74A-C7F203377BB5}"/>
              </a:ext>
            </a:extLst>
          </p:cNvPr>
          <p:cNvPicPr>
            <a:picLocks noGrp="1" noChangeAspect="1"/>
          </p:cNvPicPr>
          <p:nvPr>
            <p:ph idx="1"/>
          </p:nvPr>
        </p:nvPicPr>
        <p:blipFill>
          <a:blip r:embed="rId3"/>
          <a:srcRect l="1125" t="3372" r="781" b="775"/>
          <a:stretch>
            <a:fillRect/>
          </a:stretch>
        </p:blipFill>
        <p:spPr>
          <a:xfrm>
            <a:off x="3640610" y="915870"/>
            <a:ext cx="8484828" cy="5121228"/>
          </a:xfrm>
          <a:prstGeom prst="rect">
            <a:avLst/>
          </a:prstGeom>
        </p:spPr>
      </p:pic>
      <p:pic>
        <p:nvPicPr>
          <p:cNvPr id="2" name="Picture 1" descr="A logo for a river&#10;&#10;AI-generated content may be incorrect.">
            <a:extLst>
              <a:ext uri="{FF2B5EF4-FFF2-40B4-BE49-F238E27FC236}">
                <a16:creationId xmlns:a16="http://schemas.microsoft.com/office/drawing/2014/main" id="{CC31A9B7-4573-31B0-BD8B-CE214897BF2C}"/>
              </a:ext>
            </a:extLst>
          </p:cNvPr>
          <p:cNvPicPr>
            <a:picLocks noChangeAspect="1"/>
          </p:cNvPicPr>
          <p:nvPr/>
        </p:nvPicPr>
        <p:blipFill>
          <a:blip r:embed="rId4"/>
          <a:srcRect l="-1374" r="1374" b="3115"/>
          <a:stretch>
            <a:fillRect/>
          </a:stretch>
        </p:blipFill>
        <p:spPr>
          <a:xfrm>
            <a:off x="10338006" y="132824"/>
            <a:ext cx="1698580" cy="1212376"/>
          </a:xfrm>
          <a:prstGeom prst="rect">
            <a:avLst/>
          </a:prstGeom>
        </p:spPr>
      </p:pic>
    </p:spTree>
    <p:extLst>
      <p:ext uri="{BB962C8B-B14F-4D97-AF65-F5344CB8AC3E}">
        <p14:creationId xmlns:p14="http://schemas.microsoft.com/office/powerpoint/2010/main" val="3658848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01F7A-F7C6-5285-A728-9DB1E0FAE18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CAC507D-35A6-63DC-586B-ECDEDCAA7E4F}"/>
              </a:ext>
            </a:extLst>
          </p:cNvPr>
          <p:cNvSpPr>
            <a:spLocks noGrp="1"/>
          </p:cNvSpPr>
          <p:nvPr>
            <p:ph type="title"/>
          </p:nvPr>
        </p:nvSpPr>
        <p:spPr>
          <a:xfrm>
            <a:off x="393539" y="365124"/>
            <a:ext cx="3055717" cy="1602571"/>
          </a:xfrm>
        </p:spPr>
        <p:txBody>
          <a:bodyPr>
            <a:normAutofit fontScale="90000"/>
          </a:bodyPr>
          <a:lstStyle/>
          <a:p>
            <a:r>
              <a:rPr lang="en-US"/>
              <a:t>Grant Income vs. Staff cost 2018-2025</a:t>
            </a:r>
            <a:endParaRPr lang="en-GB">
              <a:ea typeface="Calibri Light" panose="020F0302020204030204"/>
              <a:cs typeface="Calibri Light" panose="020F0302020204030204"/>
            </a:endParaRPr>
          </a:p>
        </p:txBody>
      </p:sp>
      <p:sp>
        <p:nvSpPr>
          <p:cNvPr id="6" name="Content Placeholder 2">
            <a:extLst>
              <a:ext uri="{FF2B5EF4-FFF2-40B4-BE49-F238E27FC236}">
                <a16:creationId xmlns:a16="http://schemas.microsoft.com/office/drawing/2014/main" id="{18C6AE92-88A7-4A3A-75A9-5B09C559101C}"/>
              </a:ext>
            </a:extLst>
          </p:cNvPr>
          <p:cNvSpPr txBox="1">
            <a:spLocks/>
          </p:cNvSpPr>
          <p:nvPr/>
        </p:nvSpPr>
        <p:spPr>
          <a:xfrm>
            <a:off x="206787" y="2085607"/>
            <a:ext cx="3427001" cy="390858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300"/>
              <a:t>Total grant income from 2018 to 2025 (excluding SCCT) was £2.066m (e.g. £832k (housing); £500k (hall) £299k (woodland); £156k (staffing grant); £90k (PV panels). </a:t>
            </a:r>
          </a:p>
          <a:p>
            <a:r>
              <a:rPr lang="en-US" sz="2300"/>
              <a:t>SCD staff cost (</a:t>
            </a:r>
            <a:r>
              <a:rPr lang="en-US" sz="2300" err="1"/>
              <a:t>exc</a:t>
            </a:r>
            <a:r>
              <a:rPr lang="en-US" sz="2300"/>
              <a:t> WRT) for same period £649k.</a:t>
            </a:r>
          </a:p>
          <a:p>
            <a:r>
              <a:rPr lang="en-US" sz="2300"/>
              <a:t>Large cost/benefit returns for community</a:t>
            </a:r>
          </a:p>
        </p:txBody>
      </p:sp>
      <p:pic>
        <p:nvPicPr>
          <p:cNvPr id="2" name="Picture 1" descr="A logo for a river&#10;&#10;AI-generated content may be incorrect.">
            <a:extLst>
              <a:ext uri="{FF2B5EF4-FFF2-40B4-BE49-F238E27FC236}">
                <a16:creationId xmlns:a16="http://schemas.microsoft.com/office/drawing/2014/main" id="{4A66F684-5C08-837F-AD81-921DAD921F3E}"/>
              </a:ext>
            </a:extLst>
          </p:cNvPr>
          <p:cNvPicPr>
            <a:picLocks noChangeAspect="1"/>
          </p:cNvPicPr>
          <p:nvPr/>
        </p:nvPicPr>
        <p:blipFill>
          <a:blip r:embed="rId3"/>
          <a:srcRect l="-1374" r="1374" b="3115"/>
          <a:stretch>
            <a:fillRect/>
          </a:stretch>
        </p:blipFill>
        <p:spPr>
          <a:xfrm>
            <a:off x="10183219" y="251349"/>
            <a:ext cx="1770017" cy="1260000"/>
          </a:xfrm>
          <a:prstGeom prst="rect">
            <a:avLst/>
          </a:prstGeom>
        </p:spPr>
      </p:pic>
      <p:graphicFrame>
        <p:nvGraphicFramePr>
          <p:cNvPr id="10" name="Content Placeholder 9">
            <a:extLst>
              <a:ext uri="{FF2B5EF4-FFF2-40B4-BE49-F238E27FC236}">
                <a16:creationId xmlns:a16="http://schemas.microsoft.com/office/drawing/2014/main" id="{219858AB-47A5-9798-B773-146C61231022}"/>
              </a:ext>
            </a:extLst>
          </p:cNvPr>
          <p:cNvGraphicFramePr>
            <a:graphicFrameLocks noGrp="1"/>
          </p:cNvGraphicFramePr>
          <p:nvPr>
            <p:ph idx="1"/>
          </p:nvPr>
        </p:nvGraphicFramePr>
        <p:xfrm>
          <a:off x="3633788" y="546100"/>
          <a:ext cx="7720012" cy="60721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11488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3BB24-72E7-A6BB-7945-8AF359CEA19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94D2899-93C0-1F5C-B714-4843C7C51AC8}"/>
              </a:ext>
            </a:extLst>
          </p:cNvPr>
          <p:cNvSpPr>
            <a:spLocks noGrp="1"/>
          </p:cNvSpPr>
          <p:nvPr>
            <p:ph type="title"/>
          </p:nvPr>
        </p:nvSpPr>
        <p:spPr>
          <a:xfrm>
            <a:off x="393539" y="365124"/>
            <a:ext cx="4406096" cy="1602571"/>
          </a:xfrm>
        </p:spPr>
        <p:txBody>
          <a:bodyPr>
            <a:normAutofit fontScale="90000"/>
          </a:bodyPr>
          <a:lstStyle/>
          <a:p>
            <a:r>
              <a:rPr lang="en-US"/>
              <a:t>Cash forecast for next 12 months</a:t>
            </a:r>
            <a:br>
              <a:rPr lang="en-US"/>
            </a:br>
            <a:endParaRPr lang="en-US">
              <a:ea typeface="Calibri Light" panose="020F0302020204030204"/>
              <a:cs typeface="Calibri Light" panose="020F0302020204030204"/>
            </a:endParaRPr>
          </a:p>
        </p:txBody>
      </p:sp>
      <p:pic>
        <p:nvPicPr>
          <p:cNvPr id="2" name="Picture 1" descr="A logo for a river&#10;&#10;AI-generated content may be incorrect.">
            <a:extLst>
              <a:ext uri="{FF2B5EF4-FFF2-40B4-BE49-F238E27FC236}">
                <a16:creationId xmlns:a16="http://schemas.microsoft.com/office/drawing/2014/main" id="{4E90CC8C-16BA-7320-08BC-9362AB7A38F7}"/>
              </a:ext>
            </a:extLst>
          </p:cNvPr>
          <p:cNvPicPr>
            <a:picLocks noChangeAspect="1"/>
          </p:cNvPicPr>
          <p:nvPr/>
        </p:nvPicPr>
        <p:blipFill>
          <a:blip r:embed="rId3"/>
          <a:srcRect l="-1374" r="1374" b="3115"/>
          <a:stretch>
            <a:fillRect/>
          </a:stretch>
        </p:blipFill>
        <p:spPr>
          <a:xfrm>
            <a:off x="10028437" y="203724"/>
            <a:ext cx="1770017" cy="1260000"/>
          </a:xfrm>
          <a:prstGeom prst="rect">
            <a:avLst/>
          </a:prstGeom>
        </p:spPr>
      </p:pic>
      <p:pic>
        <p:nvPicPr>
          <p:cNvPr id="8" name="Content Placeholder 7">
            <a:extLst>
              <a:ext uri="{FF2B5EF4-FFF2-40B4-BE49-F238E27FC236}">
                <a16:creationId xmlns:a16="http://schemas.microsoft.com/office/drawing/2014/main" id="{DB7D6CC6-3C99-C08B-5CD3-0D6AFA41AF5A}"/>
              </a:ext>
            </a:extLst>
          </p:cNvPr>
          <p:cNvPicPr>
            <a:picLocks noGrp="1" noChangeAspect="1"/>
          </p:cNvPicPr>
          <p:nvPr>
            <p:ph idx="1"/>
          </p:nvPr>
        </p:nvPicPr>
        <p:blipFill>
          <a:blip r:embed="rId4"/>
          <a:stretch>
            <a:fillRect/>
          </a:stretch>
        </p:blipFill>
        <p:spPr>
          <a:xfrm>
            <a:off x="394504" y="1719020"/>
            <a:ext cx="11566966" cy="5008244"/>
          </a:xfrm>
          <a:prstGeom prst="rect">
            <a:avLst/>
          </a:prstGeom>
        </p:spPr>
      </p:pic>
    </p:spTree>
    <p:extLst>
      <p:ext uri="{BB962C8B-B14F-4D97-AF65-F5344CB8AC3E}">
        <p14:creationId xmlns:p14="http://schemas.microsoft.com/office/powerpoint/2010/main" val="4232177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D1F8-09C9-4FBE-AC5A-25AC4EA111A2}"/>
              </a:ext>
            </a:extLst>
          </p:cNvPr>
          <p:cNvSpPr>
            <a:spLocks noGrp="1"/>
          </p:cNvSpPr>
          <p:nvPr>
            <p:ph type="ctrTitle"/>
          </p:nvPr>
        </p:nvSpPr>
        <p:spPr/>
        <p:txBody>
          <a:bodyPr>
            <a:normAutofit/>
          </a:bodyPr>
          <a:lstStyle/>
          <a:p>
            <a:r>
              <a:rPr lang="en-GB" sz="4800" b="1"/>
              <a:t>PRESENTATION OF SCD GROUP ACCOUNTS to  31 March 2025</a:t>
            </a:r>
          </a:p>
        </p:txBody>
      </p:sp>
      <p:pic>
        <p:nvPicPr>
          <p:cNvPr id="5" name="Picture 4" descr="A logo for a river&#10;&#10;AI-generated content may be incorrect.">
            <a:extLst>
              <a:ext uri="{FF2B5EF4-FFF2-40B4-BE49-F238E27FC236}">
                <a16:creationId xmlns:a16="http://schemas.microsoft.com/office/drawing/2014/main" id="{2A23E253-5631-2044-BE89-BDF6953BC87C}"/>
              </a:ext>
            </a:extLst>
          </p:cNvPr>
          <p:cNvPicPr>
            <a:picLocks noChangeAspect="1"/>
          </p:cNvPicPr>
          <p:nvPr/>
        </p:nvPicPr>
        <p:blipFill>
          <a:blip r:embed="rId3"/>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3808740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AAB3F-C400-C550-A98B-A22609F93755}"/>
              </a:ext>
            </a:extLst>
          </p:cNvPr>
          <p:cNvSpPr>
            <a:spLocks noGrp="1"/>
          </p:cNvSpPr>
          <p:nvPr>
            <p:ph type="title"/>
          </p:nvPr>
        </p:nvSpPr>
        <p:spPr/>
        <p:txBody>
          <a:bodyPr>
            <a:normAutofit/>
          </a:bodyPr>
          <a:lstStyle/>
          <a:p>
            <a:pPr algn="ctr"/>
            <a:r>
              <a:rPr lang="en-US" sz="4800" b="1">
                <a:ea typeface="Calibri Light"/>
                <a:cs typeface="Calibri Light"/>
              </a:rPr>
              <a:t>Welcome &amp; Introductions</a:t>
            </a:r>
          </a:p>
        </p:txBody>
      </p:sp>
      <p:sp>
        <p:nvSpPr>
          <p:cNvPr id="3" name="Content Placeholder 2">
            <a:extLst>
              <a:ext uri="{FF2B5EF4-FFF2-40B4-BE49-F238E27FC236}">
                <a16:creationId xmlns:a16="http://schemas.microsoft.com/office/drawing/2014/main" id="{A9D7DD79-CB12-30C1-9B82-7F5AF9F9BD50}"/>
              </a:ext>
            </a:extLst>
          </p:cNvPr>
          <p:cNvSpPr>
            <a:spLocks noGrp="1"/>
          </p:cNvSpPr>
          <p:nvPr>
            <p:ph idx="1"/>
          </p:nvPr>
        </p:nvSpPr>
        <p:spPr/>
        <p:txBody>
          <a:bodyPr vert="horz" lIns="91440" tIns="45720" rIns="91440" bIns="45720" rtlCol="0" anchor="t">
            <a:normAutofit/>
          </a:bodyPr>
          <a:lstStyle/>
          <a:p>
            <a:pPr marL="0" indent="0" algn="ctr">
              <a:buNone/>
            </a:pPr>
            <a:endParaRPr lang="en-US" sz="4800">
              <a:latin typeface="Calibri Light"/>
              <a:ea typeface="Calibri Light"/>
              <a:cs typeface="Calibri Light"/>
            </a:endParaRPr>
          </a:p>
          <a:p>
            <a:pPr algn="ctr"/>
            <a:endParaRPr lang="en-US" sz="4800">
              <a:latin typeface="Calibri Light"/>
              <a:ea typeface="Calibri Light"/>
              <a:cs typeface="Calibri Light"/>
            </a:endParaRPr>
          </a:p>
        </p:txBody>
      </p:sp>
      <p:pic>
        <p:nvPicPr>
          <p:cNvPr id="6" name="Picture 5" descr="A logo for a river&#10;&#10;AI-generated content may be incorrect.">
            <a:extLst>
              <a:ext uri="{FF2B5EF4-FFF2-40B4-BE49-F238E27FC236}">
                <a16:creationId xmlns:a16="http://schemas.microsoft.com/office/drawing/2014/main" id="{AA67C554-A455-EB35-79A9-8BA68524EC10}"/>
              </a:ext>
            </a:extLst>
          </p:cNvPr>
          <p:cNvPicPr>
            <a:picLocks noChangeAspect="1"/>
          </p:cNvPicPr>
          <p:nvPr/>
        </p:nvPicPr>
        <p:blipFill>
          <a:blip r:embed="rId3"/>
          <a:srcRect l="-1094" t="-1851" r="875" b="1851"/>
          <a:stretch>
            <a:fillRect/>
          </a:stretch>
        </p:blipFill>
        <p:spPr>
          <a:xfrm>
            <a:off x="3792252" y="1954013"/>
            <a:ext cx="4613479" cy="3241401"/>
          </a:xfrm>
          <a:prstGeom prst="rect">
            <a:avLst/>
          </a:prstGeom>
        </p:spPr>
      </p:pic>
    </p:spTree>
    <p:extLst>
      <p:ext uri="{BB962C8B-B14F-4D97-AF65-F5344CB8AC3E}">
        <p14:creationId xmlns:p14="http://schemas.microsoft.com/office/powerpoint/2010/main" val="2199079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E3FA8-620C-60D8-E813-8495A77062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A12390-225A-A583-EDBB-54D7A2277284}"/>
              </a:ext>
            </a:extLst>
          </p:cNvPr>
          <p:cNvSpPr>
            <a:spLocks noGrp="1"/>
          </p:cNvSpPr>
          <p:nvPr>
            <p:ph type="ctrTitle"/>
          </p:nvPr>
        </p:nvSpPr>
        <p:spPr/>
        <p:txBody>
          <a:bodyPr>
            <a:normAutofit/>
          </a:bodyPr>
          <a:lstStyle/>
          <a:p>
            <a:r>
              <a:rPr lang="en-GB" sz="4800" b="1"/>
              <a:t>STATEMENT OF FINANCIAL ACTIVITIES</a:t>
            </a:r>
            <a:endParaRPr lang="en-US"/>
          </a:p>
        </p:txBody>
      </p:sp>
      <p:pic>
        <p:nvPicPr>
          <p:cNvPr id="5" name="Picture 4" descr="A logo for a river&#10;&#10;AI-generated content may be incorrect.">
            <a:extLst>
              <a:ext uri="{FF2B5EF4-FFF2-40B4-BE49-F238E27FC236}">
                <a16:creationId xmlns:a16="http://schemas.microsoft.com/office/drawing/2014/main" id="{69243692-650E-9EED-D8D1-BD9F7F29B133}"/>
              </a:ext>
            </a:extLst>
          </p:cNvPr>
          <p:cNvPicPr>
            <a:picLocks noChangeAspect="1"/>
          </p:cNvPicPr>
          <p:nvPr/>
        </p:nvPicPr>
        <p:blipFill>
          <a:blip r:embed="rId3"/>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1434097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0A5EC-4436-4C74-05AC-4AEB9BB8386A}"/>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CC96A7FF-B881-EB86-F4FF-E79B5F9EEB02}"/>
              </a:ext>
            </a:extLst>
          </p:cNvPr>
          <p:cNvSpPr>
            <a:spLocks noGrp="1"/>
          </p:cNvSpPr>
          <p:nvPr/>
        </p:nvSpPr>
        <p:spPr>
          <a:xfrm>
            <a:off x="404149" y="355479"/>
            <a:ext cx="10515600" cy="7986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u="sng"/>
              <a:t>SCD (Charity)</a:t>
            </a:r>
          </a:p>
        </p:txBody>
      </p:sp>
      <p:pic>
        <p:nvPicPr>
          <p:cNvPr id="11" name="Picture 10" descr="A pie chart with numbers and text&#10;&#10;AI-generated content may be incorrect.">
            <a:extLst>
              <a:ext uri="{FF2B5EF4-FFF2-40B4-BE49-F238E27FC236}">
                <a16:creationId xmlns:a16="http://schemas.microsoft.com/office/drawing/2014/main" id="{D0F02ABA-A8DB-F8F0-18A1-9921A10E0752}"/>
              </a:ext>
            </a:extLst>
          </p:cNvPr>
          <p:cNvPicPr>
            <a:picLocks noChangeAspect="1"/>
          </p:cNvPicPr>
          <p:nvPr/>
        </p:nvPicPr>
        <p:blipFill>
          <a:blip r:embed="rId3"/>
          <a:srcRect l="745" t="1182" r="1024" b="1351"/>
          <a:stretch>
            <a:fillRect/>
          </a:stretch>
        </p:blipFill>
        <p:spPr>
          <a:xfrm>
            <a:off x="1072527" y="1224807"/>
            <a:ext cx="10179986" cy="5560866"/>
          </a:xfrm>
          <a:prstGeom prst="rect">
            <a:avLst/>
          </a:prstGeom>
        </p:spPr>
      </p:pic>
      <p:pic>
        <p:nvPicPr>
          <p:cNvPr id="5" name="Picture 4" descr="A logo for a river&#10;&#10;AI-generated content may be incorrect.">
            <a:extLst>
              <a:ext uri="{FF2B5EF4-FFF2-40B4-BE49-F238E27FC236}">
                <a16:creationId xmlns:a16="http://schemas.microsoft.com/office/drawing/2014/main" id="{01A5CA76-BB3B-C76B-436B-9A543880F593}"/>
              </a:ext>
            </a:extLst>
          </p:cNvPr>
          <p:cNvPicPr>
            <a:picLocks noChangeAspect="1"/>
          </p:cNvPicPr>
          <p:nvPr/>
        </p:nvPicPr>
        <p:blipFill>
          <a:blip r:embed="rId4"/>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356834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85744-07BA-C24C-C70C-888FC1AFF3C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0E7A123-0FE6-8094-66B0-2012A02E3788}"/>
              </a:ext>
            </a:extLst>
          </p:cNvPr>
          <p:cNvSpPr>
            <a:spLocks noGrp="1"/>
          </p:cNvSpPr>
          <p:nvPr/>
        </p:nvSpPr>
        <p:spPr>
          <a:xfrm>
            <a:off x="413795" y="394062"/>
            <a:ext cx="10515600" cy="7986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u="sng"/>
              <a:t>SCD (Charity)</a:t>
            </a:r>
            <a:r>
              <a:rPr lang="en-GB"/>
              <a:t>    Net Income = £976,011 </a:t>
            </a:r>
            <a:endParaRPr lang="en-GB">
              <a:ea typeface="Calibri Light"/>
              <a:cs typeface="Calibri Light"/>
            </a:endParaRPr>
          </a:p>
        </p:txBody>
      </p:sp>
      <p:pic>
        <p:nvPicPr>
          <p:cNvPr id="2" name="Picture 1" descr="A pie chart with numbers and a number on it&#10;&#10;AI-generated content may be incorrect.">
            <a:extLst>
              <a:ext uri="{FF2B5EF4-FFF2-40B4-BE49-F238E27FC236}">
                <a16:creationId xmlns:a16="http://schemas.microsoft.com/office/drawing/2014/main" id="{9115BCC2-BB6D-B694-3AC2-4D5200190F0E}"/>
              </a:ext>
            </a:extLst>
          </p:cNvPr>
          <p:cNvPicPr>
            <a:picLocks noChangeAspect="1"/>
          </p:cNvPicPr>
          <p:nvPr/>
        </p:nvPicPr>
        <p:blipFill>
          <a:blip r:embed="rId3"/>
          <a:srcRect l="805" t="2265" r="1511" b="10032"/>
          <a:stretch>
            <a:fillRect/>
          </a:stretch>
        </p:blipFill>
        <p:spPr>
          <a:xfrm>
            <a:off x="1196083" y="1422205"/>
            <a:ext cx="9738969" cy="5432759"/>
          </a:xfrm>
          <a:prstGeom prst="rect">
            <a:avLst/>
          </a:prstGeom>
        </p:spPr>
      </p:pic>
      <p:pic>
        <p:nvPicPr>
          <p:cNvPr id="5" name="Picture 4" descr="A logo for a river&#10;&#10;AI-generated content may be incorrect.">
            <a:extLst>
              <a:ext uri="{FF2B5EF4-FFF2-40B4-BE49-F238E27FC236}">
                <a16:creationId xmlns:a16="http://schemas.microsoft.com/office/drawing/2014/main" id="{F1849936-4C21-BF30-0109-5D7488407ECB}"/>
              </a:ext>
            </a:extLst>
          </p:cNvPr>
          <p:cNvPicPr>
            <a:picLocks noChangeAspect="1"/>
          </p:cNvPicPr>
          <p:nvPr/>
        </p:nvPicPr>
        <p:blipFill>
          <a:blip r:embed="rId4"/>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3396365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4DA5F-C412-EFF1-A354-040362FA1E7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95457ED2-4117-89F5-5413-A383456799BD}"/>
              </a:ext>
            </a:extLst>
          </p:cNvPr>
          <p:cNvSpPr>
            <a:spLocks noGrp="1"/>
          </p:cNvSpPr>
          <p:nvPr/>
        </p:nvSpPr>
        <p:spPr>
          <a:xfrm>
            <a:off x="404149" y="355479"/>
            <a:ext cx="10515600" cy="7986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u="sng"/>
              <a:t>White River Trading</a:t>
            </a:r>
            <a:endParaRPr lang="en-GB" u="sng">
              <a:ea typeface="Calibri Light"/>
              <a:cs typeface="Calibri Light"/>
            </a:endParaRPr>
          </a:p>
        </p:txBody>
      </p:sp>
      <p:pic>
        <p:nvPicPr>
          <p:cNvPr id="3" name="Picture 2" descr="A pie chart with numbers and text&#10;&#10;AI-generated content may be incorrect.">
            <a:extLst>
              <a:ext uri="{FF2B5EF4-FFF2-40B4-BE49-F238E27FC236}">
                <a16:creationId xmlns:a16="http://schemas.microsoft.com/office/drawing/2014/main" id="{CB281453-4646-9D07-6DBC-0E2B05E94477}"/>
              </a:ext>
            </a:extLst>
          </p:cNvPr>
          <p:cNvPicPr>
            <a:picLocks noChangeAspect="1"/>
          </p:cNvPicPr>
          <p:nvPr/>
        </p:nvPicPr>
        <p:blipFill>
          <a:blip r:embed="rId3"/>
          <a:srcRect l="1393" t="7653" r="880" b="8851"/>
          <a:stretch>
            <a:fillRect/>
          </a:stretch>
        </p:blipFill>
        <p:spPr>
          <a:xfrm>
            <a:off x="404149" y="1156061"/>
            <a:ext cx="9643643" cy="5702250"/>
          </a:xfrm>
          <a:prstGeom prst="rect">
            <a:avLst/>
          </a:prstGeom>
        </p:spPr>
      </p:pic>
      <p:pic>
        <p:nvPicPr>
          <p:cNvPr id="5" name="Picture 4" descr="A logo for a river&#10;&#10;AI-generated content may be incorrect.">
            <a:extLst>
              <a:ext uri="{FF2B5EF4-FFF2-40B4-BE49-F238E27FC236}">
                <a16:creationId xmlns:a16="http://schemas.microsoft.com/office/drawing/2014/main" id="{5AA8D0E0-918D-BB6C-E6DC-45BD1C9FF19D}"/>
              </a:ext>
            </a:extLst>
          </p:cNvPr>
          <p:cNvPicPr>
            <a:picLocks noChangeAspect="1"/>
          </p:cNvPicPr>
          <p:nvPr/>
        </p:nvPicPr>
        <p:blipFill>
          <a:blip r:embed="rId4"/>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2971919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79225-801A-5D76-D34C-77E7C87A87BD}"/>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0D588BE2-E3C2-0B07-E6A7-2910108657B1}"/>
              </a:ext>
            </a:extLst>
          </p:cNvPr>
          <p:cNvSpPr>
            <a:spLocks noGrp="1"/>
          </p:cNvSpPr>
          <p:nvPr/>
        </p:nvSpPr>
        <p:spPr>
          <a:xfrm>
            <a:off x="404149" y="355479"/>
            <a:ext cx="8721524" cy="7986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u="sng"/>
              <a:t>WRT</a:t>
            </a:r>
            <a:r>
              <a:rPr lang="en-GB"/>
              <a:t>                   Net Income = (£9,559)</a:t>
            </a:r>
            <a:endParaRPr lang="en-GB">
              <a:ea typeface="Calibri Light"/>
              <a:cs typeface="Calibri Light"/>
            </a:endParaRPr>
          </a:p>
        </p:txBody>
      </p:sp>
      <p:pic>
        <p:nvPicPr>
          <p:cNvPr id="2" name="Picture 1" descr="A pie chart with numbers and text&#10;&#10;AI-generated content may be incorrect.">
            <a:extLst>
              <a:ext uri="{FF2B5EF4-FFF2-40B4-BE49-F238E27FC236}">
                <a16:creationId xmlns:a16="http://schemas.microsoft.com/office/drawing/2014/main" id="{659395D6-0BA9-F813-1558-9AB5AA2145A3}"/>
              </a:ext>
            </a:extLst>
          </p:cNvPr>
          <p:cNvPicPr>
            <a:picLocks noChangeAspect="1"/>
          </p:cNvPicPr>
          <p:nvPr/>
        </p:nvPicPr>
        <p:blipFill>
          <a:blip r:embed="rId3"/>
          <a:srcRect l="1265" t="5917" r="1718" b="5121"/>
          <a:stretch>
            <a:fillRect/>
          </a:stretch>
        </p:blipFill>
        <p:spPr>
          <a:xfrm>
            <a:off x="404149" y="1057335"/>
            <a:ext cx="9803704" cy="5797547"/>
          </a:xfrm>
          <a:prstGeom prst="rect">
            <a:avLst/>
          </a:prstGeom>
        </p:spPr>
      </p:pic>
      <p:pic>
        <p:nvPicPr>
          <p:cNvPr id="5" name="Picture 4" descr="A logo for a river&#10;&#10;AI-generated content may be incorrect.">
            <a:extLst>
              <a:ext uri="{FF2B5EF4-FFF2-40B4-BE49-F238E27FC236}">
                <a16:creationId xmlns:a16="http://schemas.microsoft.com/office/drawing/2014/main" id="{E9B0C3B8-BD2C-F247-1CF2-F72DAD719FE5}"/>
              </a:ext>
            </a:extLst>
          </p:cNvPr>
          <p:cNvPicPr>
            <a:picLocks noChangeAspect="1"/>
          </p:cNvPicPr>
          <p:nvPr/>
        </p:nvPicPr>
        <p:blipFill>
          <a:blip r:embed="rId4"/>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2555255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7A55C-9E5D-5A86-F14F-73CA3D9B0A96}"/>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A9BF7DD1-6652-2EE6-EA67-602FED13EC57}"/>
              </a:ext>
            </a:extLst>
          </p:cNvPr>
          <p:cNvSpPr>
            <a:spLocks noGrp="1"/>
          </p:cNvSpPr>
          <p:nvPr/>
        </p:nvSpPr>
        <p:spPr>
          <a:xfrm>
            <a:off x="404149" y="355479"/>
            <a:ext cx="8978699" cy="7986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u="sng"/>
              <a:t>SCD Group</a:t>
            </a:r>
            <a:r>
              <a:rPr lang="en-GB"/>
              <a:t>       Net Income = £966,021</a:t>
            </a:r>
            <a:endParaRPr lang="en-GB">
              <a:ea typeface="Calibri Light"/>
              <a:cs typeface="Calibri Light"/>
            </a:endParaRPr>
          </a:p>
        </p:txBody>
      </p:sp>
      <p:pic>
        <p:nvPicPr>
          <p:cNvPr id="3" name="Picture 2" descr="A blue circle with green and blue numbers and black text&#10;&#10;AI-generated content may be incorrect.">
            <a:extLst>
              <a:ext uri="{FF2B5EF4-FFF2-40B4-BE49-F238E27FC236}">
                <a16:creationId xmlns:a16="http://schemas.microsoft.com/office/drawing/2014/main" id="{7E9A2AEE-AE50-DD22-83B2-7D1C47FEE258}"/>
              </a:ext>
            </a:extLst>
          </p:cNvPr>
          <p:cNvPicPr>
            <a:picLocks noChangeAspect="1"/>
          </p:cNvPicPr>
          <p:nvPr/>
        </p:nvPicPr>
        <p:blipFill>
          <a:blip r:embed="rId3"/>
          <a:srcRect l="1883" t="1301" r="1508" b="337"/>
          <a:stretch>
            <a:fillRect/>
          </a:stretch>
        </p:blipFill>
        <p:spPr>
          <a:xfrm>
            <a:off x="114300" y="1231779"/>
            <a:ext cx="6112689" cy="5528755"/>
          </a:xfrm>
          <a:prstGeom prst="rect">
            <a:avLst/>
          </a:prstGeom>
        </p:spPr>
      </p:pic>
      <p:pic>
        <p:nvPicPr>
          <p:cNvPr id="4" name="Picture 3" descr="A pie chart with numbers and text&#10;&#10;AI-generated content may be incorrect.">
            <a:extLst>
              <a:ext uri="{FF2B5EF4-FFF2-40B4-BE49-F238E27FC236}">
                <a16:creationId xmlns:a16="http://schemas.microsoft.com/office/drawing/2014/main" id="{7EEC2028-D97F-2911-8388-5A2069415E2E}"/>
              </a:ext>
            </a:extLst>
          </p:cNvPr>
          <p:cNvPicPr>
            <a:picLocks noChangeAspect="1"/>
          </p:cNvPicPr>
          <p:nvPr/>
        </p:nvPicPr>
        <p:blipFill>
          <a:blip r:embed="rId4"/>
          <a:srcRect l="2350" t="1452" r="2256" b="2171"/>
          <a:stretch>
            <a:fillRect/>
          </a:stretch>
        </p:blipFill>
        <p:spPr>
          <a:xfrm>
            <a:off x="6313146" y="1233226"/>
            <a:ext cx="5879670" cy="5268603"/>
          </a:xfrm>
          <a:prstGeom prst="rect">
            <a:avLst/>
          </a:prstGeom>
        </p:spPr>
      </p:pic>
      <p:pic>
        <p:nvPicPr>
          <p:cNvPr id="5" name="Picture 4" descr="A logo for a river&#10;&#10;AI-generated content may be incorrect.">
            <a:extLst>
              <a:ext uri="{FF2B5EF4-FFF2-40B4-BE49-F238E27FC236}">
                <a16:creationId xmlns:a16="http://schemas.microsoft.com/office/drawing/2014/main" id="{4DC4106E-047A-D0CC-ABA2-1C2544BCB164}"/>
              </a:ext>
            </a:extLst>
          </p:cNvPr>
          <p:cNvPicPr>
            <a:picLocks noChangeAspect="1"/>
          </p:cNvPicPr>
          <p:nvPr/>
        </p:nvPicPr>
        <p:blipFill>
          <a:blip r:embed="rId5"/>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3789992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4C171-F463-E886-6D02-44176D324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E947F0-BA7D-5E73-5170-E411A9B88BF2}"/>
              </a:ext>
            </a:extLst>
          </p:cNvPr>
          <p:cNvSpPr>
            <a:spLocks noGrp="1"/>
          </p:cNvSpPr>
          <p:nvPr>
            <p:ph type="ctrTitle"/>
          </p:nvPr>
        </p:nvSpPr>
        <p:spPr/>
        <p:txBody>
          <a:bodyPr>
            <a:normAutofit/>
          </a:bodyPr>
          <a:lstStyle/>
          <a:p>
            <a:r>
              <a:rPr lang="en-GB" sz="4800" b="1"/>
              <a:t>BALANCE SHEET</a:t>
            </a:r>
            <a:endParaRPr lang="en-US"/>
          </a:p>
        </p:txBody>
      </p:sp>
      <p:pic>
        <p:nvPicPr>
          <p:cNvPr id="5" name="Picture 4" descr="A logo for a river&#10;&#10;AI-generated content may be incorrect.">
            <a:extLst>
              <a:ext uri="{FF2B5EF4-FFF2-40B4-BE49-F238E27FC236}">
                <a16:creationId xmlns:a16="http://schemas.microsoft.com/office/drawing/2014/main" id="{F9268069-352E-DB24-9BCB-38699F66754C}"/>
              </a:ext>
            </a:extLst>
          </p:cNvPr>
          <p:cNvPicPr>
            <a:picLocks noChangeAspect="1"/>
          </p:cNvPicPr>
          <p:nvPr/>
        </p:nvPicPr>
        <p:blipFill>
          <a:blip r:embed="rId3"/>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4198713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D5E32-C983-8CC2-AE6E-CC6246ABC4A3}"/>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4FE54842-28DE-DF58-913A-9C5700994F4D}"/>
              </a:ext>
            </a:extLst>
          </p:cNvPr>
          <p:cNvSpPr>
            <a:spLocks noGrp="1"/>
          </p:cNvSpPr>
          <p:nvPr/>
        </p:nvSpPr>
        <p:spPr>
          <a:xfrm>
            <a:off x="404149" y="355479"/>
            <a:ext cx="8978699" cy="79865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u="sng"/>
              <a:t>SCD (Charity)</a:t>
            </a:r>
            <a:r>
              <a:rPr lang="en-GB"/>
              <a:t>       Net Assets = £4,155,111</a:t>
            </a:r>
            <a:endParaRPr lang="en-GB">
              <a:ea typeface="Calibri Light"/>
              <a:cs typeface="Calibri Light"/>
            </a:endParaRPr>
          </a:p>
        </p:txBody>
      </p:sp>
      <p:pic>
        <p:nvPicPr>
          <p:cNvPr id="2" name="Picture 1" descr="A pie chart with numbers and text&#10;&#10;AI-generated content may be incorrect.">
            <a:extLst>
              <a:ext uri="{FF2B5EF4-FFF2-40B4-BE49-F238E27FC236}">
                <a16:creationId xmlns:a16="http://schemas.microsoft.com/office/drawing/2014/main" id="{D6CA8C20-D4AB-51C7-339F-90839882DBAA}"/>
              </a:ext>
            </a:extLst>
          </p:cNvPr>
          <p:cNvPicPr>
            <a:picLocks noChangeAspect="1"/>
          </p:cNvPicPr>
          <p:nvPr/>
        </p:nvPicPr>
        <p:blipFill>
          <a:blip r:embed="rId3"/>
          <a:srcRect l="843" t="1428" r="1012" b="1365"/>
          <a:stretch>
            <a:fillRect/>
          </a:stretch>
        </p:blipFill>
        <p:spPr>
          <a:xfrm>
            <a:off x="126332" y="1064962"/>
            <a:ext cx="5830750" cy="5710334"/>
          </a:xfrm>
          <a:prstGeom prst="rect">
            <a:avLst/>
          </a:prstGeom>
        </p:spPr>
      </p:pic>
      <p:pic>
        <p:nvPicPr>
          <p:cNvPr id="6" name="Picture 5" descr="A pie chart with numbers and a number of credits&#10;&#10;AI-generated content may be incorrect.">
            <a:extLst>
              <a:ext uri="{FF2B5EF4-FFF2-40B4-BE49-F238E27FC236}">
                <a16:creationId xmlns:a16="http://schemas.microsoft.com/office/drawing/2014/main" id="{2E4656A7-6041-E431-3C4A-7A2A38695254}"/>
              </a:ext>
            </a:extLst>
          </p:cNvPr>
          <p:cNvPicPr>
            <a:picLocks noChangeAspect="1"/>
          </p:cNvPicPr>
          <p:nvPr/>
        </p:nvPicPr>
        <p:blipFill>
          <a:blip r:embed="rId4"/>
          <a:srcRect l="1118" t="1349" r="2916" b="1217"/>
          <a:stretch>
            <a:fillRect/>
          </a:stretch>
        </p:blipFill>
        <p:spPr>
          <a:xfrm>
            <a:off x="6168716" y="1064962"/>
            <a:ext cx="6021107" cy="5796850"/>
          </a:xfrm>
          <a:prstGeom prst="rect">
            <a:avLst/>
          </a:prstGeom>
        </p:spPr>
      </p:pic>
      <p:pic>
        <p:nvPicPr>
          <p:cNvPr id="5" name="Picture 4" descr="A logo for a river&#10;&#10;AI-generated content may be incorrect.">
            <a:extLst>
              <a:ext uri="{FF2B5EF4-FFF2-40B4-BE49-F238E27FC236}">
                <a16:creationId xmlns:a16="http://schemas.microsoft.com/office/drawing/2014/main" id="{DB7263F5-EF0B-4E45-CC1D-5B36BC56B3A7}"/>
              </a:ext>
            </a:extLst>
          </p:cNvPr>
          <p:cNvPicPr>
            <a:picLocks noChangeAspect="1"/>
          </p:cNvPicPr>
          <p:nvPr/>
        </p:nvPicPr>
        <p:blipFill>
          <a:blip r:embed="rId5"/>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750282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8C7FC-93C6-36EB-23E1-EA99241FC280}"/>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BCFB0553-6D66-6B2A-1200-2048C4FC1D07}"/>
              </a:ext>
            </a:extLst>
          </p:cNvPr>
          <p:cNvSpPr>
            <a:spLocks noGrp="1"/>
          </p:cNvSpPr>
          <p:nvPr/>
        </p:nvSpPr>
        <p:spPr>
          <a:xfrm>
            <a:off x="404149" y="355479"/>
            <a:ext cx="8978699" cy="7986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u="sng"/>
              <a:t>SCD Group</a:t>
            </a:r>
            <a:r>
              <a:rPr lang="en-GB"/>
              <a:t>       Net Assets = £4,147,120</a:t>
            </a:r>
            <a:endParaRPr lang="en-GB">
              <a:ea typeface="Calibri Light"/>
              <a:cs typeface="Calibri Light"/>
            </a:endParaRPr>
          </a:p>
        </p:txBody>
      </p:sp>
      <p:pic>
        <p:nvPicPr>
          <p:cNvPr id="5" name="Picture 4" descr="A logo for a river&#10;&#10;AI-generated content may be incorrect.">
            <a:extLst>
              <a:ext uri="{FF2B5EF4-FFF2-40B4-BE49-F238E27FC236}">
                <a16:creationId xmlns:a16="http://schemas.microsoft.com/office/drawing/2014/main" id="{E567DB00-7C08-2441-7AE3-2BA93E188C24}"/>
              </a:ext>
            </a:extLst>
          </p:cNvPr>
          <p:cNvPicPr>
            <a:picLocks noChangeAspect="1"/>
          </p:cNvPicPr>
          <p:nvPr/>
        </p:nvPicPr>
        <p:blipFill>
          <a:blip r:embed="rId3"/>
          <a:srcRect l="-2273" r="568" b="1785"/>
          <a:stretch>
            <a:fillRect/>
          </a:stretch>
        </p:blipFill>
        <p:spPr>
          <a:xfrm>
            <a:off x="9555480" y="239443"/>
            <a:ext cx="1800193" cy="1277309"/>
          </a:xfrm>
          <a:prstGeom prst="rect">
            <a:avLst/>
          </a:prstGeom>
        </p:spPr>
      </p:pic>
      <p:pic>
        <p:nvPicPr>
          <p:cNvPr id="3" name="Picture 2" descr="A pie chart with numbers and text&#10;&#10;AI-generated content may be incorrect.">
            <a:extLst>
              <a:ext uri="{FF2B5EF4-FFF2-40B4-BE49-F238E27FC236}">
                <a16:creationId xmlns:a16="http://schemas.microsoft.com/office/drawing/2014/main" id="{F8DA902A-A803-1452-42EC-CE3635927FEA}"/>
              </a:ext>
            </a:extLst>
          </p:cNvPr>
          <p:cNvPicPr>
            <a:picLocks noChangeAspect="1"/>
          </p:cNvPicPr>
          <p:nvPr/>
        </p:nvPicPr>
        <p:blipFill>
          <a:blip r:embed="rId4"/>
          <a:srcRect l="1002" t="1167" r="1669" b="2575"/>
          <a:stretch>
            <a:fillRect/>
          </a:stretch>
        </p:blipFill>
        <p:spPr>
          <a:xfrm>
            <a:off x="150525" y="1067295"/>
            <a:ext cx="5851178" cy="5786717"/>
          </a:xfrm>
          <a:prstGeom prst="rect">
            <a:avLst/>
          </a:prstGeom>
        </p:spPr>
      </p:pic>
      <p:pic>
        <p:nvPicPr>
          <p:cNvPr id="4" name="Picture 3" descr="A pie chart with numbers and a number of credits&#10;&#10;AI-generated content may be incorrect.">
            <a:extLst>
              <a:ext uri="{FF2B5EF4-FFF2-40B4-BE49-F238E27FC236}">
                <a16:creationId xmlns:a16="http://schemas.microsoft.com/office/drawing/2014/main" id="{793AB7F8-B964-D14A-4629-0DD64F5D5B83}"/>
              </a:ext>
            </a:extLst>
          </p:cNvPr>
          <p:cNvPicPr>
            <a:picLocks noChangeAspect="1"/>
          </p:cNvPicPr>
          <p:nvPr/>
        </p:nvPicPr>
        <p:blipFill>
          <a:blip r:embed="rId5"/>
          <a:srcRect l="1336" t="1167" r="1316" b="2575"/>
          <a:stretch>
            <a:fillRect/>
          </a:stretch>
        </p:blipFill>
        <p:spPr>
          <a:xfrm>
            <a:off x="6186107" y="1067295"/>
            <a:ext cx="5926861" cy="5786684"/>
          </a:xfrm>
          <a:prstGeom prst="rect">
            <a:avLst/>
          </a:prstGeom>
        </p:spPr>
      </p:pic>
    </p:spTree>
    <p:extLst>
      <p:ext uri="{BB962C8B-B14F-4D97-AF65-F5344CB8AC3E}">
        <p14:creationId xmlns:p14="http://schemas.microsoft.com/office/powerpoint/2010/main" val="3739512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D1F8-09C9-4FBE-AC5A-25AC4EA111A2}"/>
              </a:ext>
            </a:extLst>
          </p:cNvPr>
          <p:cNvSpPr>
            <a:spLocks noGrp="1"/>
          </p:cNvSpPr>
          <p:nvPr>
            <p:ph type="ctrTitle"/>
          </p:nvPr>
        </p:nvSpPr>
        <p:spPr>
          <a:xfrm>
            <a:off x="1524000" y="685800"/>
            <a:ext cx="9144000" cy="820737"/>
          </a:xfrm>
        </p:spPr>
        <p:txBody>
          <a:bodyPr>
            <a:normAutofit fontScale="90000"/>
          </a:bodyPr>
          <a:lstStyle/>
          <a:p>
            <a:r>
              <a:rPr lang="en-GB"/>
              <a:t>AUDITOR REPORT</a:t>
            </a:r>
          </a:p>
        </p:txBody>
      </p:sp>
      <p:sp>
        <p:nvSpPr>
          <p:cNvPr id="3" name="Subtitle 2">
            <a:extLst>
              <a:ext uri="{FF2B5EF4-FFF2-40B4-BE49-F238E27FC236}">
                <a16:creationId xmlns:a16="http://schemas.microsoft.com/office/drawing/2014/main" id="{627962DE-966B-4DF8-855B-998F875300AA}"/>
              </a:ext>
            </a:extLst>
          </p:cNvPr>
          <p:cNvSpPr>
            <a:spLocks noGrp="1"/>
          </p:cNvSpPr>
          <p:nvPr>
            <p:ph type="subTitle" idx="1"/>
          </p:nvPr>
        </p:nvSpPr>
        <p:spPr>
          <a:xfrm>
            <a:off x="482600" y="1506537"/>
            <a:ext cx="11315700" cy="4665663"/>
          </a:xfrm>
        </p:spPr>
        <p:txBody>
          <a:bodyPr vert="horz" lIns="91440" tIns="45720" rIns="91440" bIns="45720" rtlCol="0" anchor="t">
            <a:normAutofit fontScale="92500" lnSpcReduction="20000"/>
          </a:bodyPr>
          <a:lstStyle/>
          <a:p>
            <a:pPr algn="l"/>
            <a:r>
              <a:rPr lang="en-GB" sz="3200"/>
              <a:t>Summary:</a:t>
            </a:r>
          </a:p>
          <a:p>
            <a:pPr marL="342900" indent="-342900" algn="l">
              <a:buFont typeface="Arial" panose="020B0604020202020204" pitchFamily="34" charset="0"/>
              <a:buChar char="•"/>
            </a:pPr>
            <a:r>
              <a:rPr lang="en-GB" sz="3200"/>
              <a:t>The financial statements: </a:t>
            </a:r>
            <a:endParaRPr lang="en-GB" sz="3200">
              <a:ea typeface="Calibri"/>
              <a:cs typeface="Calibri"/>
            </a:endParaRPr>
          </a:p>
          <a:p>
            <a:pPr marL="800100" lvl="1" indent="-342900" algn="l">
              <a:buFont typeface="Courier New" panose="02070309020205020404" pitchFamily="49" charset="0"/>
              <a:buChar char="o"/>
            </a:pPr>
            <a:r>
              <a:rPr lang="en-GB" sz="2800"/>
              <a:t>Give a true and fair view.</a:t>
            </a:r>
            <a:endParaRPr lang="en-GB" sz="2800">
              <a:ea typeface="Calibri"/>
              <a:cs typeface="Calibri"/>
            </a:endParaRPr>
          </a:p>
          <a:p>
            <a:pPr marL="800100" lvl="1" indent="-342900" algn="l">
              <a:buFont typeface="Courier New" panose="02070309020205020404" pitchFamily="49" charset="0"/>
              <a:buChar char="o"/>
            </a:pPr>
            <a:r>
              <a:rPr lang="en-GB" sz="2800"/>
              <a:t>Have been properly prepared to requirements.</a:t>
            </a:r>
            <a:endParaRPr lang="en-GB" sz="2800">
              <a:ea typeface="Calibri"/>
              <a:cs typeface="Calibri"/>
            </a:endParaRPr>
          </a:p>
          <a:p>
            <a:pPr marL="800100" lvl="1" indent="-342900" algn="l">
              <a:buFont typeface="Arial" panose="020B0604020202020204" pitchFamily="34" charset="0"/>
              <a:buChar char="•"/>
            </a:pPr>
            <a:endParaRPr lang="en-GB" sz="2800"/>
          </a:p>
          <a:p>
            <a:pPr marL="342900" indent="-342900" algn="l">
              <a:buFont typeface="Arial" panose="020B0604020202020204" pitchFamily="34" charset="0"/>
              <a:buChar char="•"/>
            </a:pPr>
            <a:r>
              <a:rPr lang="en-GB" sz="3200"/>
              <a:t>Have not identified anything that casts significant doubt on the Group’s ability to continue for a period of at least twelve months. I.e. SCD is a </a:t>
            </a:r>
            <a:r>
              <a:rPr lang="en-GB" sz="3200" i="1"/>
              <a:t>Going Concern</a:t>
            </a:r>
            <a:r>
              <a:rPr lang="en-GB" sz="3200"/>
              <a:t> </a:t>
            </a:r>
            <a:endParaRPr lang="en-GB" sz="3200">
              <a:ea typeface="Calibri"/>
              <a:cs typeface="Calibri"/>
            </a:endParaRPr>
          </a:p>
          <a:p>
            <a:pPr marL="342900" indent="-342900" algn="l">
              <a:buFont typeface="Arial" panose="020B0604020202020204" pitchFamily="34" charset="0"/>
              <a:buChar char="•"/>
            </a:pPr>
            <a:endParaRPr lang="en-GB" sz="3200"/>
          </a:p>
          <a:p>
            <a:pPr marL="342900" indent="-342900" algn="l">
              <a:buFont typeface="Arial" panose="020B0604020202020204" pitchFamily="34" charset="0"/>
              <a:buChar char="•"/>
            </a:pPr>
            <a:r>
              <a:rPr lang="en-GB" sz="3200"/>
              <a:t>The Trustees’ Report is consistent with the financial statements and no material misstatements have been identified.</a:t>
            </a:r>
            <a:endParaRPr lang="en-GB" sz="3200">
              <a:ea typeface="Calibri"/>
              <a:cs typeface="Calibri"/>
            </a:endParaRPr>
          </a:p>
        </p:txBody>
      </p:sp>
      <p:pic>
        <p:nvPicPr>
          <p:cNvPr id="5" name="Picture 4" descr="A logo for a river&#10;&#10;AI-generated content may be incorrect.">
            <a:extLst>
              <a:ext uri="{FF2B5EF4-FFF2-40B4-BE49-F238E27FC236}">
                <a16:creationId xmlns:a16="http://schemas.microsoft.com/office/drawing/2014/main" id="{4321D7D9-DA77-644D-F421-CEB158432E30}"/>
              </a:ext>
            </a:extLst>
          </p:cNvPr>
          <p:cNvPicPr>
            <a:picLocks noChangeAspect="1"/>
          </p:cNvPicPr>
          <p:nvPr/>
        </p:nvPicPr>
        <p:blipFill>
          <a:blip r:embed="rId3"/>
          <a:srcRect l="-2273" r="568" b="1785"/>
          <a:stretch>
            <a:fillRect/>
          </a:stretch>
        </p:blipFill>
        <p:spPr>
          <a:xfrm>
            <a:off x="9555480" y="239443"/>
            <a:ext cx="1800193" cy="1277309"/>
          </a:xfrm>
          <a:prstGeom prst="rect">
            <a:avLst/>
          </a:prstGeom>
        </p:spPr>
      </p:pic>
    </p:spTree>
    <p:extLst>
      <p:ext uri="{BB962C8B-B14F-4D97-AF65-F5344CB8AC3E}">
        <p14:creationId xmlns:p14="http://schemas.microsoft.com/office/powerpoint/2010/main" val="3895937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37DB1-5FB9-7DA0-CEB7-DB825ABEDC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A529E-ABED-6CBD-579E-0754638BBDC9}"/>
              </a:ext>
            </a:extLst>
          </p:cNvPr>
          <p:cNvSpPr>
            <a:spLocks noGrp="1"/>
          </p:cNvSpPr>
          <p:nvPr>
            <p:ph type="title"/>
          </p:nvPr>
        </p:nvSpPr>
        <p:spPr/>
        <p:txBody>
          <a:bodyPr>
            <a:normAutofit/>
          </a:bodyPr>
          <a:lstStyle/>
          <a:p>
            <a:pPr algn="ctr"/>
            <a:r>
              <a:rPr lang="en-US" sz="4800" b="1">
                <a:ea typeface="Calibri Light"/>
                <a:cs typeface="Calibri Light"/>
              </a:rPr>
              <a:t>Quorate?</a:t>
            </a:r>
          </a:p>
        </p:txBody>
      </p:sp>
      <p:sp>
        <p:nvSpPr>
          <p:cNvPr id="3" name="Content Placeholder 2">
            <a:extLst>
              <a:ext uri="{FF2B5EF4-FFF2-40B4-BE49-F238E27FC236}">
                <a16:creationId xmlns:a16="http://schemas.microsoft.com/office/drawing/2014/main" id="{04C6870A-7BF1-38A1-8E35-53F3ECE1B661}"/>
              </a:ext>
            </a:extLst>
          </p:cNvPr>
          <p:cNvSpPr>
            <a:spLocks noGrp="1"/>
          </p:cNvSpPr>
          <p:nvPr>
            <p:ph idx="1"/>
          </p:nvPr>
        </p:nvSpPr>
        <p:spPr/>
        <p:txBody>
          <a:bodyPr vert="horz" lIns="91440" tIns="45720" rIns="91440" bIns="45720" rtlCol="0" anchor="t">
            <a:normAutofit/>
          </a:bodyPr>
          <a:lstStyle/>
          <a:p>
            <a:pPr marL="0" indent="0" algn="ctr">
              <a:buNone/>
            </a:pPr>
            <a:endParaRPr lang="en-US" sz="4800">
              <a:latin typeface="Calibri Light"/>
              <a:ea typeface="Calibri Light"/>
              <a:cs typeface="Calibri Light"/>
            </a:endParaRPr>
          </a:p>
          <a:p>
            <a:pPr algn="ctr"/>
            <a:endParaRPr lang="en-US" sz="4800">
              <a:latin typeface="Calibri Light"/>
              <a:ea typeface="Calibri Light"/>
              <a:cs typeface="Calibri Light"/>
            </a:endParaRPr>
          </a:p>
        </p:txBody>
      </p:sp>
      <p:pic>
        <p:nvPicPr>
          <p:cNvPr id="6" name="Picture 5" descr="A logo for a river&#10;&#10;AI-generated content may be incorrect.">
            <a:extLst>
              <a:ext uri="{FF2B5EF4-FFF2-40B4-BE49-F238E27FC236}">
                <a16:creationId xmlns:a16="http://schemas.microsoft.com/office/drawing/2014/main" id="{DF925A98-B186-0937-FE1E-348C6C07C61E}"/>
              </a:ext>
            </a:extLst>
          </p:cNvPr>
          <p:cNvPicPr>
            <a:picLocks noChangeAspect="1"/>
          </p:cNvPicPr>
          <p:nvPr/>
        </p:nvPicPr>
        <p:blipFill>
          <a:blip r:embed="rId3"/>
          <a:srcRect l="-1094" t="-1851" r="875" b="1851"/>
          <a:stretch>
            <a:fillRect/>
          </a:stretch>
        </p:blipFill>
        <p:spPr>
          <a:xfrm>
            <a:off x="3792252" y="1954013"/>
            <a:ext cx="4613479" cy="3241401"/>
          </a:xfrm>
          <a:prstGeom prst="rect">
            <a:avLst/>
          </a:prstGeom>
        </p:spPr>
      </p:pic>
    </p:spTree>
    <p:extLst>
      <p:ext uri="{BB962C8B-B14F-4D97-AF65-F5344CB8AC3E}">
        <p14:creationId xmlns:p14="http://schemas.microsoft.com/office/powerpoint/2010/main" val="4294383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D1F8-09C9-4FBE-AC5A-25AC4EA111A2}"/>
              </a:ext>
            </a:extLst>
          </p:cNvPr>
          <p:cNvSpPr>
            <a:spLocks noGrp="1"/>
          </p:cNvSpPr>
          <p:nvPr>
            <p:ph type="ctrTitle"/>
          </p:nvPr>
        </p:nvSpPr>
        <p:spPr/>
        <p:txBody>
          <a:bodyPr>
            <a:normAutofit/>
          </a:bodyPr>
          <a:lstStyle/>
          <a:p>
            <a:r>
              <a:rPr lang="en-GB" sz="4800" b="1"/>
              <a:t>QUESTIONS?</a:t>
            </a:r>
          </a:p>
        </p:txBody>
      </p:sp>
      <p:pic>
        <p:nvPicPr>
          <p:cNvPr id="5" name="Picture 4" descr="A logo for a river&#10;&#10;AI-generated content may be incorrect.">
            <a:extLst>
              <a:ext uri="{FF2B5EF4-FFF2-40B4-BE49-F238E27FC236}">
                <a16:creationId xmlns:a16="http://schemas.microsoft.com/office/drawing/2014/main" id="{8E29651F-73A1-E47F-6FFA-114F952D1811}"/>
              </a:ext>
            </a:extLst>
          </p:cNvPr>
          <p:cNvPicPr>
            <a:picLocks noChangeAspect="1"/>
          </p:cNvPicPr>
          <p:nvPr/>
        </p:nvPicPr>
        <p:blipFill>
          <a:blip r:embed="rId3"/>
          <a:stretch>
            <a:fillRect/>
          </a:stretch>
        </p:blipFill>
        <p:spPr>
          <a:xfrm>
            <a:off x="9600322" y="239443"/>
            <a:ext cx="1770017" cy="1300520"/>
          </a:xfrm>
          <a:prstGeom prst="rect">
            <a:avLst/>
          </a:prstGeom>
        </p:spPr>
      </p:pic>
    </p:spTree>
    <p:extLst>
      <p:ext uri="{BB962C8B-B14F-4D97-AF65-F5344CB8AC3E}">
        <p14:creationId xmlns:p14="http://schemas.microsoft.com/office/powerpoint/2010/main" val="36451322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D1F8-09C9-4FBE-AC5A-25AC4EA111A2}"/>
              </a:ext>
            </a:extLst>
          </p:cNvPr>
          <p:cNvSpPr>
            <a:spLocks noGrp="1"/>
          </p:cNvSpPr>
          <p:nvPr>
            <p:ph type="ctrTitle"/>
          </p:nvPr>
        </p:nvSpPr>
        <p:spPr/>
        <p:txBody>
          <a:bodyPr>
            <a:normAutofit/>
          </a:bodyPr>
          <a:lstStyle/>
          <a:p>
            <a:r>
              <a:rPr lang="en-GB" sz="4800" b="1"/>
              <a:t>APPROVAL OF ACCOUNTS</a:t>
            </a:r>
          </a:p>
        </p:txBody>
      </p:sp>
      <p:pic>
        <p:nvPicPr>
          <p:cNvPr id="5" name="Picture 4" descr="A logo for a river&#10;&#10;AI-generated content may be incorrect.">
            <a:extLst>
              <a:ext uri="{FF2B5EF4-FFF2-40B4-BE49-F238E27FC236}">
                <a16:creationId xmlns:a16="http://schemas.microsoft.com/office/drawing/2014/main" id="{7A39D005-9FAC-B456-AC91-E6E520E8743F}"/>
              </a:ext>
            </a:extLst>
          </p:cNvPr>
          <p:cNvPicPr>
            <a:picLocks noChangeAspect="1"/>
          </p:cNvPicPr>
          <p:nvPr/>
        </p:nvPicPr>
        <p:blipFill>
          <a:blip r:embed="rId3"/>
          <a:stretch>
            <a:fillRect/>
          </a:stretch>
        </p:blipFill>
        <p:spPr>
          <a:xfrm>
            <a:off x="9600322" y="239443"/>
            <a:ext cx="1770017" cy="1300520"/>
          </a:xfrm>
          <a:prstGeom prst="rect">
            <a:avLst/>
          </a:prstGeom>
        </p:spPr>
      </p:pic>
    </p:spTree>
    <p:extLst>
      <p:ext uri="{BB962C8B-B14F-4D97-AF65-F5344CB8AC3E}">
        <p14:creationId xmlns:p14="http://schemas.microsoft.com/office/powerpoint/2010/main" val="3129578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D1F8-09C9-4FBE-AC5A-25AC4EA111A2}"/>
              </a:ext>
            </a:extLst>
          </p:cNvPr>
          <p:cNvSpPr>
            <a:spLocks noGrp="1"/>
          </p:cNvSpPr>
          <p:nvPr>
            <p:ph type="ctrTitle"/>
          </p:nvPr>
        </p:nvSpPr>
        <p:spPr>
          <a:xfrm>
            <a:off x="383458" y="2076244"/>
            <a:ext cx="11104868" cy="1179718"/>
          </a:xfrm>
        </p:spPr>
        <p:txBody>
          <a:bodyPr>
            <a:normAutofit/>
          </a:bodyPr>
          <a:lstStyle/>
          <a:p>
            <a:r>
              <a:rPr lang="en-GB" sz="4800" b="1"/>
              <a:t>APPOINTMENT OF AUDITORS / EXAMINERS</a:t>
            </a:r>
          </a:p>
        </p:txBody>
      </p:sp>
      <p:pic>
        <p:nvPicPr>
          <p:cNvPr id="5" name="Picture 4" descr="A logo for a river&#10;&#10;AI-generated content may be incorrect.">
            <a:extLst>
              <a:ext uri="{FF2B5EF4-FFF2-40B4-BE49-F238E27FC236}">
                <a16:creationId xmlns:a16="http://schemas.microsoft.com/office/drawing/2014/main" id="{06837F44-CCC8-8B67-CBB2-338032D02E29}"/>
              </a:ext>
            </a:extLst>
          </p:cNvPr>
          <p:cNvPicPr>
            <a:picLocks noChangeAspect="1"/>
          </p:cNvPicPr>
          <p:nvPr/>
        </p:nvPicPr>
        <p:blipFill>
          <a:blip r:embed="rId3"/>
          <a:stretch>
            <a:fillRect/>
          </a:stretch>
        </p:blipFill>
        <p:spPr>
          <a:xfrm>
            <a:off x="9600322" y="239443"/>
            <a:ext cx="1770017" cy="1300520"/>
          </a:xfrm>
          <a:prstGeom prst="rect">
            <a:avLst/>
          </a:prstGeom>
        </p:spPr>
      </p:pic>
    </p:spTree>
    <p:extLst>
      <p:ext uri="{BB962C8B-B14F-4D97-AF65-F5344CB8AC3E}">
        <p14:creationId xmlns:p14="http://schemas.microsoft.com/office/powerpoint/2010/main" val="485604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D1382-7124-7460-A07D-EAC9264B2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D702E7-7478-A7EE-534A-FD152F19BB7E}"/>
              </a:ext>
            </a:extLst>
          </p:cNvPr>
          <p:cNvSpPr>
            <a:spLocks noGrp="1"/>
          </p:cNvSpPr>
          <p:nvPr>
            <p:ph type="title"/>
          </p:nvPr>
        </p:nvSpPr>
        <p:spPr>
          <a:xfrm>
            <a:off x="525049" y="375563"/>
            <a:ext cx="6340258" cy="1346439"/>
          </a:xfrm>
        </p:spPr>
        <p:txBody>
          <a:bodyPr>
            <a:normAutofit/>
          </a:bodyPr>
          <a:lstStyle/>
          <a:p>
            <a:pPr algn="ctr"/>
            <a:r>
              <a:rPr lang="en-US" sz="4800" b="1">
                <a:ea typeface="Calibri Light"/>
                <a:cs typeface="Calibri Light"/>
              </a:rPr>
              <a:t>STRATEGIC LOOK AHEAD</a:t>
            </a:r>
            <a:endParaRPr lang="en-US" sz="4800" b="1"/>
          </a:p>
        </p:txBody>
      </p:sp>
      <p:sp>
        <p:nvSpPr>
          <p:cNvPr id="3" name="Content Placeholder 2">
            <a:extLst>
              <a:ext uri="{FF2B5EF4-FFF2-40B4-BE49-F238E27FC236}">
                <a16:creationId xmlns:a16="http://schemas.microsoft.com/office/drawing/2014/main" id="{BF6ABA13-B745-2233-7DA6-9CEADFA11EB2}"/>
              </a:ext>
            </a:extLst>
          </p:cNvPr>
          <p:cNvSpPr>
            <a:spLocks noGrp="1"/>
          </p:cNvSpPr>
          <p:nvPr>
            <p:ph idx="1"/>
          </p:nvPr>
        </p:nvSpPr>
        <p:spPr/>
        <p:txBody>
          <a:bodyPr vert="horz" lIns="91440" tIns="45720" rIns="91440" bIns="45720" rtlCol="0" anchor="t">
            <a:normAutofit/>
          </a:bodyPr>
          <a:lstStyle/>
          <a:p>
            <a:r>
              <a:rPr lang="en-US">
                <a:ea typeface="Calibri"/>
                <a:cs typeface="Calibri"/>
              </a:rPr>
              <a:t>Board's main focus moving forward is 'Sustainability'.</a:t>
            </a:r>
          </a:p>
          <a:p>
            <a:r>
              <a:rPr lang="en-US">
                <a:ea typeface="Calibri"/>
                <a:cs typeface="Calibri"/>
              </a:rPr>
              <a:t>Move from significant, relatively expansive Asset building (via notably large projects), to a period of consolidation.</a:t>
            </a:r>
          </a:p>
          <a:p>
            <a:r>
              <a:rPr lang="en-US">
                <a:ea typeface="Calibri"/>
                <a:cs typeface="Calibri"/>
              </a:rPr>
              <a:t>Local Place Plan / Community Action Plan (LPP / CAP).</a:t>
            </a:r>
          </a:p>
          <a:p>
            <a:r>
              <a:rPr lang="en-US">
                <a:ea typeface="Calibri"/>
                <a:cs typeface="Calibri"/>
              </a:rPr>
              <a:t>SCD/WRT Six Month Business Delivery Plan.</a:t>
            </a:r>
          </a:p>
          <a:p>
            <a:r>
              <a:rPr lang="en-US">
                <a:ea typeface="Calibri"/>
                <a:cs typeface="Calibri"/>
              </a:rPr>
              <a:t>Will use the outcomes and views from this AGM to shape and influence the Charity’s future strategy. </a:t>
            </a:r>
          </a:p>
          <a:p>
            <a:endParaRPr lang="en-US">
              <a:ea typeface="Calibri"/>
              <a:cs typeface="Calibri"/>
            </a:endParaRPr>
          </a:p>
          <a:p>
            <a:endParaRPr lang="en-US">
              <a:ea typeface="Calibri"/>
              <a:cs typeface="Calibri"/>
            </a:endParaRPr>
          </a:p>
          <a:p>
            <a:endParaRPr lang="en-US">
              <a:ea typeface="Calibri"/>
              <a:cs typeface="Calibri"/>
            </a:endParaRPr>
          </a:p>
        </p:txBody>
      </p:sp>
      <p:pic>
        <p:nvPicPr>
          <p:cNvPr id="5" name="Picture 4" descr="A logo for a river&#10;&#10;AI-generated content may be incorrect.">
            <a:extLst>
              <a:ext uri="{FF2B5EF4-FFF2-40B4-BE49-F238E27FC236}">
                <a16:creationId xmlns:a16="http://schemas.microsoft.com/office/drawing/2014/main" id="{3F3037DA-C4D4-2486-085C-A9979625D6D8}"/>
              </a:ext>
            </a:extLst>
          </p:cNvPr>
          <p:cNvPicPr>
            <a:picLocks noChangeAspect="1"/>
          </p:cNvPicPr>
          <p:nvPr/>
        </p:nvPicPr>
        <p:blipFill>
          <a:blip r:embed="rId3"/>
          <a:stretch>
            <a:fillRect/>
          </a:stretch>
        </p:blipFill>
        <p:spPr>
          <a:xfrm>
            <a:off x="9600322" y="239443"/>
            <a:ext cx="1770017" cy="1300520"/>
          </a:xfrm>
          <a:prstGeom prst="rect">
            <a:avLst/>
          </a:prstGeom>
        </p:spPr>
      </p:pic>
    </p:spTree>
    <p:extLst>
      <p:ext uri="{BB962C8B-B14F-4D97-AF65-F5344CB8AC3E}">
        <p14:creationId xmlns:p14="http://schemas.microsoft.com/office/powerpoint/2010/main" val="307994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7652B-6521-63AF-5B76-517E3379187B}"/>
              </a:ext>
            </a:extLst>
          </p:cNvPr>
          <p:cNvSpPr>
            <a:spLocks noGrp="1"/>
          </p:cNvSpPr>
          <p:nvPr>
            <p:ph type="title"/>
          </p:nvPr>
        </p:nvSpPr>
        <p:spPr/>
        <p:txBody>
          <a:bodyPr>
            <a:normAutofit/>
          </a:bodyPr>
          <a:lstStyle/>
          <a:p>
            <a:r>
              <a:rPr lang="en-US" sz="4800" b="1"/>
              <a:t>Composition of the Boards</a:t>
            </a:r>
            <a:endParaRPr lang="en-GB" sz="4800" b="1">
              <a:ea typeface="Calibri Light"/>
              <a:cs typeface="Calibri Light"/>
            </a:endParaRPr>
          </a:p>
        </p:txBody>
      </p:sp>
      <p:sp>
        <p:nvSpPr>
          <p:cNvPr id="3" name="Content Placeholder 2">
            <a:extLst>
              <a:ext uri="{FF2B5EF4-FFF2-40B4-BE49-F238E27FC236}">
                <a16:creationId xmlns:a16="http://schemas.microsoft.com/office/drawing/2014/main" id="{BA73F126-129E-42A4-B3DE-B5FB3D516B46}"/>
              </a:ext>
            </a:extLst>
          </p:cNvPr>
          <p:cNvSpPr>
            <a:spLocks noGrp="1"/>
          </p:cNvSpPr>
          <p:nvPr>
            <p:ph idx="1"/>
          </p:nvPr>
        </p:nvSpPr>
        <p:spPr>
          <a:xfrm>
            <a:off x="1005348" y="2094270"/>
            <a:ext cx="10515600" cy="3667433"/>
          </a:xfrm>
        </p:spPr>
        <p:txBody>
          <a:bodyPr vert="horz" lIns="91440" tIns="45720" rIns="91440" bIns="45720" rtlCol="0" anchor="t">
            <a:normAutofit fontScale="92500" lnSpcReduction="10000"/>
          </a:bodyPr>
          <a:lstStyle/>
          <a:p>
            <a:pPr marL="0" indent="0" algn="l">
              <a:buNone/>
            </a:pPr>
            <a:endParaRPr lang="en-US" b="1" i="0" u="none" strike="noStrike">
              <a:solidFill>
                <a:srgbClr val="242424"/>
              </a:solidFill>
              <a:effectLst/>
              <a:latin typeface="inherit"/>
            </a:endParaRPr>
          </a:p>
          <a:p>
            <a:pPr marL="0" indent="0" algn="l">
              <a:buNone/>
            </a:pPr>
            <a:endParaRPr lang="en-US" i="0" strike="noStrike">
              <a:solidFill>
                <a:srgbClr val="242424"/>
              </a:solidFill>
              <a:effectLst/>
              <a:latin typeface="+mj-lt"/>
            </a:endParaRPr>
          </a:p>
          <a:p>
            <a:pPr lvl="1">
              <a:buFont typeface="Courier New" panose="020B0604020202020204" pitchFamily="34" charset="0"/>
              <a:buChar char="o"/>
            </a:pPr>
            <a:endParaRPr lang="en-US">
              <a:solidFill>
                <a:srgbClr val="242424"/>
              </a:solidFill>
              <a:latin typeface="+mj-lt"/>
            </a:endParaRPr>
          </a:p>
          <a:p>
            <a:pPr lvl="1" algn="l">
              <a:buFont typeface="Courier New" panose="020B0604020202020204" pitchFamily="34" charset="0"/>
              <a:buChar char="o"/>
            </a:pPr>
            <a:r>
              <a:rPr lang="en-US" sz="2600" b="0" i="0" u="none" strike="noStrike">
                <a:solidFill>
                  <a:srgbClr val="242424"/>
                </a:solidFill>
                <a:effectLst/>
              </a:rPr>
              <a:t>Must have a minimum of 3 Directors, and a maximum of 10.</a:t>
            </a:r>
            <a:endParaRPr lang="en-US" sz="2600" b="0" i="0" u="none" strike="noStrike">
              <a:solidFill>
                <a:srgbClr val="242424"/>
              </a:solidFill>
              <a:effectLst/>
              <a:cs typeface="Segoe UI"/>
            </a:endParaRPr>
          </a:p>
          <a:p>
            <a:pPr lvl="1" algn="l">
              <a:buFont typeface="Courier New" panose="020B0604020202020204" pitchFamily="34" charset="0"/>
              <a:buChar char="o"/>
            </a:pPr>
            <a:r>
              <a:rPr lang="en-US" sz="2600" b="0" i="0" u="none" strike="noStrike">
                <a:solidFill>
                  <a:srgbClr val="242424"/>
                </a:solidFill>
                <a:effectLst/>
              </a:rPr>
              <a:t>6 elected Directors (must be Ordinary Members) - vote only required if more than 6 apply.</a:t>
            </a:r>
            <a:endParaRPr lang="en-US" sz="2600" b="0" i="0" u="none" strike="noStrike">
              <a:solidFill>
                <a:srgbClr val="242424"/>
              </a:solidFill>
              <a:effectLst/>
              <a:cs typeface="Segoe UI"/>
            </a:endParaRPr>
          </a:p>
          <a:p>
            <a:pPr lvl="1" algn="l">
              <a:buFont typeface="Courier New" panose="020B0604020202020204" pitchFamily="34" charset="0"/>
              <a:buChar char="o"/>
            </a:pPr>
            <a:r>
              <a:rPr lang="en-US" sz="2600" b="0" i="0" u="none" strike="noStrike">
                <a:solidFill>
                  <a:srgbClr val="242424"/>
                </a:solidFill>
                <a:effectLst/>
              </a:rPr>
              <a:t>1 </a:t>
            </a:r>
            <a:r>
              <a:rPr lang="en-US" sz="2600" b="0" i="0" u="none" strike="noStrike" err="1">
                <a:solidFill>
                  <a:srgbClr val="242424"/>
                </a:solidFill>
                <a:effectLst/>
              </a:rPr>
              <a:t>Strathdearn</a:t>
            </a:r>
            <a:r>
              <a:rPr lang="en-US" sz="2600" b="0" i="0" u="none" strike="noStrike">
                <a:solidFill>
                  <a:srgbClr val="242424"/>
                </a:solidFill>
                <a:effectLst/>
              </a:rPr>
              <a:t> Community Council (SCC) appointed Director.</a:t>
            </a:r>
            <a:endParaRPr lang="en-US" sz="2600" b="0" i="0" u="none" strike="noStrike">
              <a:solidFill>
                <a:srgbClr val="242424"/>
              </a:solidFill>
              <a:effectLst/>
              <a:cs typeface="Segoe UI"/>
            </a:endParaRPr>
          </a:p>
          <a:p>
            <a:pPr lvl="1" algn="l">
              <a:buFont typeface="Courier New" panose="020B0604020202020204" pitchFamily="34" charset="0"/>
              <a:buChar char="o"/>
            </a:pPr>
            <a:r>
              <a:rPr lang="en-US" sz="2600" b="0" i="0" u="none" strike="noStrike">
                <a:solidFill>
                  <a:srgbClr val="242424"/>
                </a:solidFill>
                <a:effectLst/>
              </a:rPr>
              <a:t>1 </a:t>
            </a:r>
            <a:r>
              <a:rPr lang="en-US" sz="2600" b="0" i="0" u="none" strike="noStrike" err="1">
                <a:solidFill>
                  <a:srgbClr val="242424"/>
                </a:solidFill>
                <a:effectLst/>
              </a:rPr>
              <a:t>Strathdearn</a:t>
            </a:r>
            <a:r>
              <a:rPr lang="en-US" sz="2600" b="0" i="0" u="none" strike="noStrike">
                <a:solidFill>
                  <a:srgbClr val="242424"/>
                </a:solidFill>
                <a:effectLst/>
              </a:rPr>
              <a:t> Community Charitable Trust (SCCT) appointed Director.</a:t>
            </a:r>
            <a:endParaRPr lang="en-US" sz="2600" b="0" i="0" u="none" strike="noStrike">
              <a:solidFill>
                <a:srgbClr val="242424"/>
              </a:solidFill>
              <a:effectLst/>
              <a:cs typeface="Segoe UI"/>
            </a:endParaRPr>
          </a:p>
          <a:p>
            <a:pPr lvl="1" algn="l">
              <a:buFont typeface="Courier New" panose="020B0604020202020204" pitchFamily="34" charset="0"/>
              <a:buChar char="o"/>
            </a:pPr>
            <a:r>
              <a:rPr lang="en-US" sz="2600" b="0" i="0" u="none" strike="noStrike">
                <a:solidFill>
                  <a:srgbClr val="242424"/>
                </a:solidFill>
                <a:effectLst/>
              </a:rPr>
              <a:t>2 co-opted Directors (do not need to be Ordinary Members).</a:t>
            </a:r>
            <a:endParaRPr lang="en-US" sz="2600" b="0" i="0" u="none" strike="noStrike">
              <a:solidFill>
                <a:srgbClr val="242424"/>
              </a:solidFill>
              <a:effectLst/>
              <a:cs typeface="Segoe UI"/>
            </a:endParaRPr>
          </a:p>
          <a:p>
            <a:pPr lvl="1">
              <a:buFont typeface="Courier New" panose="020B0604020202020204" pitchFamily="34" charset="0"/>
              <a:buChar char="o"/>
            </a:pPr>
            <a:r>
              <a:rPr lang="en-US" sz="2600">
                <a:solidFill>
                  <a:srgbClr val="242424"/>
                </a:solidFill>
              </a:rPr>
              <a:t>Appoints WRT Board at first meeting after the AGM.</a:t>
            </a:r>
          </a:p>
          <a:p>
            <a:endParaRPr lang="en-GB">
              <a:ea typeface="Calibri" panose="020F0502020204030204"/>
              <a:cs typeface="Calibri" panose="020F0502020204030204"/>
            </a:endParaRPr>
          </a:p>
        </p:txBody>
      </p:sp>
      <p:pic>
        <p:nvPicPr>
          <p:cNvPr id="5" name="Picture 4" descr="A logo for a river&#10;&#10;AI-generated content may be incorrect.">
            <a:extLst>
              <a:ext uri="{FF2B5EF4-FFF2-40B4-BE49-F238E27FC236}">
                <a16:creationId xmlns:a16="http://schemas.microsoft.com/office/drawing/2014/main" id="{8F324E03-99CB-4C1E-8A8B-EF20E0C34AC3}"/>
              </a:ext>
            </a:extLst>
          </p:cNvPr>
          <p:cNvPicPr>
            <a:picLocks noChangeAspect="1"/>
          </p:cNvPicPr>
          <p:nvPr/>
        </p:nvPicPr>
        <p:blipFill>
          <a:blip r:embed="rId3"/>
          <a:stretch>
            <a:fillRect/>
          </a:stretch>
        </p:blipFill>
        <p:spPr>
          <a:xfrm>
            <a:off x="9600322" y="239443"/>
            <a:ext cx="1770017" cy="1300520"/>
          </a:xfrm>
          <a:prstGeom prst="rect">
            <a:avLst/>
          </a:prstGeom>
        </p:spPr>
      </p:pic>
      <p:sp>
        <p:nvSpPr>
          <p:cNvPr id="8" name="TextBox 7">
            <a:extLst>
              <a:ext uri="{FF2B5EF4-FFF2-40B4-BE49-F238E27FC236}">
                <a16:creationId xmlns:a16="http://schemas.microsoft.com/office/drawing/2014/main" id="{BA821B21-D17C-331E-BA91-EC9B5A14F5F0}"/>
              </a:ext>
            </a:extLst>
          </p:cNvPr>
          <p:cNvSpPr txBox="1"/>
          <p:nvPr/>
        </p:nvSpPr>
        <p:spPr>
          <a:xfrm>
            <a:off x="936522" y="2181475"/>
            <a:ext cx="8563896" cy="523220"/>
          </a:xfrm>
          <a:prstGeom prst="rect">
            <a:avLst/>
          </a:prstGeom>
          <a:noFill/>
        </p:spPr>
        <p:txBody>
          <a:bodyPr wrap="square" rtlCol="0">
            <a:spAutoFit/>
          </a:bodyPr>
          <a:lstStyle/>
          <a:p>
            <a:pPr marL="285750" indent="-285750">
              <a:buFont typeface="Arial" panose="020B0604020202020204" pitchFamily="34" charset="0"/>
              <a:buChar char="•"/>
            </a:pPr>
            <a:r>
              <a:rPr lang="en-GB" sz="2800" err="1"/>
              <a:t>Strathdearn</a:t>
            </a:r>
            <a:r>
              <a:rPr lang="en-GB" sz="2800"/>
              <a:t> Community Developments (SCD) Board:</a:t>
            </a:r>
          </a:p>
        </p:txBody>
      </p:sp>
    </p:spTree>
    <p:extLst>
      <p:ext uri="{BB962C8B-B14F-4D97-AF65-F5344CB8AC3E}">
        <p14:creationId xmlns:p14="http://schemas.microsoft.com/office/powerpoint/2010/main" val="221141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2000"/>
                                        <p:tgtEl>
                                          <p:spTgt spid="3">
                                            <p:txEl>
                                              <p:pRg st="3" end="3"/>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2000"/>
                                        <p:tgtEl>
                                          <p:spTgt spid="3">
                                            <p:txEl>
                                              <p:pRg st="4" end="4"/>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2000"/>
                                        <p:tgtEl>
                                          <p:spTgt spid="3">
                                            <p:txEl>
                                              <p:pRg st="5" end="5"/>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2000"/>
                                        <p:tgtEl>
                                          <p:spTgt spid="3">
                                            <p:txEl>
                                              <p:pRg st="6" end="6"/>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2000"/>
                                        <p:tgtEl>
                                          <p:spTgt spid="3">
                                            <p:txEl>
                                              <p:pRg st="7" end="7"/>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7652B-6521-63AF-5B76-517E3379187B}"/>
              </a:ext>
            </a:extLst>
          </p:cNvPr>
          <p:cNvSpPr>
            <a:spLocks noGrp="1"/>
          </p:cNvSpPr>
          <p:nvPr>
            <p:ph type="title"/>
          </p:nvPr>
        </p:nvSpPr>
        <p:spPr/>
        <p:txBody>
          <a:bodyPr>
            <a:normAutofit/>
          </a:bodyPr>
          <a:lstStyle/>
          <a:p>
            <a:r>
              <a:rPr lang="en-US" sz="4800" b="1"/>
              <a:t>Composition of the Boards</a:t>
            </a:r>
            <a:endParaRPr lang="en-GB" sz="4800" b="1">
              <a:ea typeface="Calibri Light"/>
              <a:cs typeface="Calibri Light"/>
            </a:endParaRPr>
          </a:p>
        </p:txBody>
      </p:sp>
      <p:sp>
        <p:nvSpPr>
          <p:cNvPr id="3" name="Content Placeholder 2">
            <a:extLst>
              <a:ext uri="{FF2B5EF4-FFF2-40B4-BE49-F238E27FC236}">
                <a16:creationId xmlns:a16="http://schemas.microsoft.com/office/drawing/2014/main" id="{BA73F126-129E-42A4-B3DE-B5FB3D516B46}"/>
              </a:ext>
            </a:extLst>
          </p:cNvPr>
          <p:cNvSpPr>
            <a:spLocks noGrp="1"/>
          </p:cNvSpPr>
          <p:nvPr>
            <p:ph idx="1"/>
          </p:nvPr>
        </p:nvSpPr>
        <p:spPr>
          <a:xfrm>
            <a:off x="1172497" y="2337361"/>
            <a:ext cx="10515600" cy="4872706"/>
          </a:xfrm>
        </p:spPr>
        <p:txBody>
          <a:bodyPr vert="horz" lIns="91440" tIns="45720" rIns="91440" bIns="45720" rtlCol="0" anchor="t">
            <a:normAutofit/>
          </a:bodyPr>
          <a:lstStyle/>
          <a:p>
            <a:pPr marL="0" indent="0">
              <a:buNone/>
            </a:pPr>
            <a:endParaRPr lang="en-US">
              <a:latin typeface="inherit"/>
            </a:endParaRPr>
          </a:p>
          <a:p>
            <a:pPr lvl="1">
              <a:buFont typeface="Courier New" panose="020B0604020202020204" pitchFamily="34" charset="0"/>
              <a:buChar char="o"/>
            </a:pPr>
            <a:r>
              <a:rPr lang="en-US">
                <a:latin typeface="inherit"/>
              </a:rPr>
              <a:t>Graeme Ferguson </a:t>
            </a:r>
            <a:r>
              <a:rPr lang="en-US" sz="1800">
                <a:latin typeface="inherit"/>
              </a:rPr>
              <a:t>(elected – current Chair)</a:t>
            </a:r>
            <a:endParaRPr lang="en-US">
              <a:ea typeface="Calibri" panose="020F0502020204030204"/>
              <a:cs typeface="Calibri" panose="020F0502020204030204"/>
            </a:endParaRPr>
          </a:p>
          <a:p>
            <a:pPr lvl="1">
              <a:buFont typeface="Courier New" panose="020B0604020202020204" pitchFamily="34" charset="0"/>
              <a:buChar char="o"/>
            </a:pPr>
            <a:r>
              <a:rPr lang="en-US">
                <a:latin typeface="inherit"/>
              </a:rPr>
              <a:t>George Macleod</a:t>
            </a:r>
            <a:r>
              <a:rPr lang="en-US" sz="1800">
                <a:latin typeface="inherit"/>
              </a:rPr>
              <a:t> (elected)</a:t>
            </a:r>
          </a:p>
          <a:p>
            <a:pPr lvl="1">
              <a:buFont typeface="Courier New" panose="020B0604020202020204" pitchFamily="34" charset="0"/>
              <a:buChar char="o"/>
            </a:pPr>
            <a:r>
              <a:rPr lang="en-US">
                <a:latin typeface="inherit"/>
              </a:rPr>
              <a:t>Gordon Noble </a:t>
            </a:r>
            <a:r>
              <a:rPr lang="en-US" sz="1800">
                <a:latin typeface="inherit"/>
              </a:rPr>
              <a:t>(elected at 2026 AGM – previously co-opted)</a:t>
            </a:r>
          </a:p>
          <a:p>
            <a:pPr lvl="1">
              <a:buFont typeface="Courier New" panose="020B0604020202020204" pitchFamily="34" charset="0"/>
              <a:buChar char="o"/>
            </a:pPr>
            <a:r>
              <a:rPr lang="en-US" b="0" i="0" u="none" strike="noStrike">
                <a:effectLst/>
                <a:latin typeface="inherit"/>
              </a:rPr>
              <a:t>Frank Roden​​</a:t>
            </a:r>
            <a:r>
              <a:rPr lang="en-US">
                <a:latin typeface="inherit"/>
              </a:rPr>
              <a:t> </a:t>
            </a:r>
            <a:r>
              <a:rPr lang="en-US" sz="1800">
                <a:latin typeface="inherit"/>
              </a:rPr>
              <a:t>(</a:t>
            </a:r>
            <a:r>
              <a:rPr lang="en-US" sz="1800" b="0" i="0" u="none" strike="noStrike">
                <a:effectLst/>
                <a:latin typeface="inherit"/>
              </a:rPr>
              <a:t>SCCT appointed Director</a:t>
            </a:r>
            <a:r>
              <a:rPr lang="en-US" sz="1800">
                <a:latin typeface="inherit"/>
              </a:rPr>
              <a:t> Representative)</a:t>
            </a:r>
            <a:endParaRPr lang="en-US" sz="1800" b="0" i="0" u="none" strike="noStrike">
              <a:effectLst/>
              <a:latin typeface="Segoe UI" panose="020B0502040204020203" pitchFamily="34" charset="0"/>
              <a:cs typeface="Segoe UI"/>
            </a:endParaRPr>
          </a:p>
          <a:p>
            <a:pPr lvl="1">
              <a:buFont typeface="Courier New" panose="020B0604020202020204" pitchFamily="34" charset="0"/>
              <a:buChar char="o"/>
            </a:pPr>
            <a:r>
              <a:rPr lang="en-US">
                <a:latin typeface="inherit"/>
              </a:rPr>
              <a:t>Kevin McKnight </a:t>
            </a:r>
            <a:r>
              <a:rPr lang="en-US" sz="1800">
                <a:latin typeface="inherit"/>
              </a:rPr>
              <a:t>(SCC appointed Director Representative February 2026 onwards)</a:t>
            </a:r>
          </a:p>
          <a:p>
            <a:pPr lvl="1">
              <a:buFont typeface="Courier New" panose="020B0604020202020204" pitchFamily="34" charset="0"/>
              <a:buChar char="o"/>
            </a:pPr>
            <a:endParaRPr lang="en-US" sz="1800">
              <a:latin typeface="inherit"/>
              <a:ea typeface="Calibri" panose="020F0502020204030204"/>
              <a:cs typeface="Calibri" panose="020F0502020204030204"/>
            </a:endParaRPr>
          </a:p>
          <a:p>
            <a:pPr lvl="1">
              <a:buFont typeface="Courier New" panose="020B0604020202020204" pitchFamily="34" charset="0"/>
              <a:buChar char="o"/>
            </a:pPr>
            <a:r>
              <a:rPr lang="en-US">
                <a:ea typeface="+mn-lt"/>
                <a:cs typeface="+mn-lt"/>
              </a:rPr>
              <a:t>Duncan Bryden – </a:t>
            </a:r>
            <a:r>
              <a:rPr lang="en-US" sz="1800">
                <a:ea typeface="+mn-lt"/>
                <a:cs typeface="+mn-lt"/>
              </a:rPr>
              <a:t>(elected current Vice Chair – stepping down after AGM)</a:t>
            </a:r>
            <a:endParaRPr lang="en-US" sz="1800">
              <a:latin typeface="inherit"/>
              <a:ea typeface="Calibri" panose="020F0502020204030204"/>
              <a:cs typeface="Calibri" panose="020F0502020204030204"/>
            </a:endParaRPr>
          </a:p>
          <a:p>
            <a:endParaRPr lang="en-GB">
              <a:ea typeface="Calibri" panose="020F0502020204030204"/>
              <a:cs typeface="Calibri" panose="020F0502020204030204"/>
            </a:endParaRPr>
          </a:p>
        </p:txBody>
      </p:sp>
      <p:pic>
        <p:nvPicPr>
          <p:cNvPr id="5" name="Picture 4" descr="A logo for a river&#10;&#10;AI-generated content may be incorrect.">
            <a:extLst>
              <a:ext uri="{FF2B5EF4-FFF2-40B4-BE49-F238E27FC236}">
                <a16:creationId xmlns:a16="http://schemas.microsoft.com/office/drawing/2014/main" id="{8F0CAB24-4B68-D7EB-E911-82DF25BCB230}"/>
              </a:ext>
            </a:extLst>
          </p:cNvPr>
          <p:cNvPicPr>
            <a:picLocks noChangeAspect="1"/>
          </p:cNvPicPr>
          <p:nvPr/>
        </p:nvPicPr>
        <p:blipFill>
          <a:blip r:embed="rId3"/>
          <a:stretch>
            <a:fillRect/>
          </a:stretch>
        </p:blipFill>
        <p:spPr>
          <a:xfrm>
            <a:off x="9600322" y="239443"/>
            <a:ext cx="1770017" cy="1300520"/>
          </a:xfrm>
          <a:prstGeom prst="rect">
            <a:avLst/>
          </a:prstGeom>
        </p:spPr>
      </p:pic>
      <p:sp>
        <p:nvSpPr>
          <p:cNvPr id="4" name="TextBox 3">
            <a:extLst>
              <a:ext uri="{FF2B5EF4-FFF2-40B4-BE49-F238E27FC236}">
                <a16:creationId xmlns:a16="http://schemas.microsoft.com/office/drawing/2014/main" id="{B0C74DE1-ED9C-09DD-F805-B5FDA446D090}"/>
              </a:ext>
            </a:extLst>
          </p:cNvPr>
          <p:cNvSpPr txBox="1"/>
          <p:nvPr/>
        </p:nvSpPr>
        <p:spPr>
          <a:xfrm>
            <a:off x="1081549" y="2163097"/>
            <a:ext cx="5533480" cy="523220"/>
          </a:xfrm>
          <a:prstGeom prst="rect">
            <a:avLst/>
          </a:prstGeom>
          <a:noFill/>
        </p:spPr>
        <p:txBody>
          <a:bodyPr wrap="square" rtlCol="0">
            <a:spAutoFit/>
          </a:bodyPr>
          <a:lstStyle/>
          <a:p>
            <a:pPr marL="285750" indent="-285750">
              <a:buFont typeface="Arial" panose="020B0604020202020204" pitchFamily="34" charset="0"/>
              <a:buChar char="•"/>
            </a:pPr>
            <a:r>
              <a:rPr lang="en-US" sz="2800">
                <a:latin typeface="inherit"/>
              </a:rPr>
              <a:t>2026 SCD Board:</a:t>
            </a:r>
            <a:endParaRPr lang="en-US" sz="2800">
              <a:latin typeface="Segoe UI" panose="020B0502040204020203" pitchFamily="34" charset="0"/>
              <a:cs typeface="Segoe UI"/>
            </a:endParaRPr>
          </a:p>
        </p:txBody>
      </p:sp>
    </p:spTree>
    <p:extLst>
      <p:ext uri="{BB962C8B-B14F-4D97-AF65-F5344CB8AC3E}">
        <p14:creationId xmlns:p14="http://schemas.microsoft.com/office/powerpoint/2010/main" val="248793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20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FD481-57B3-60E3-9556-9FFD8C5A5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D64649-EEBD-6DFA-DE2F-D79C07A7232D}"/>
              </a:ext>
            </a:extLst>
          </p:cNvPr>
          <p:cNvSpPr>
            <a:spLocks noGrp="1"/>
          </p:cNvSpPr>
          <p:nvPr>
            <p:ph type="title"/>
          </p:nvPr>
        </p:nvSpPr>
        <p:spPr/>
        <p:txBody>
          <a:bodyPr>
            <a:normAutofit/>
          </a:bodyPr>
          <a:lstStyle/>
          <a:p>
            <a:r>
              <a:rPr lang="en-US" sz="4800" b="1"/>
              <a:t>Composition of the Boards</a:t>
            </a:r>
            <a:endParaRPr lang="en-GB" sz="4800" b="1">
              <a:ea typeface="Calibri Light"/>
              <a:cs typeface="Calibri Light"/>
            </a:endParaRPr>
          </a:p>
        </p:txBody>
      </p:sp>
      <p:sp>
        <p:nvSpPr>
          <p:cNvPr id="3" name="Content Placeholder 2">
            <a:extLst>
              <a:ext uri="{FF2B5EF4-FFF2-40B4-BE49-F238E27FC236}">
                <a16:creationId xmlns:a16="http://schemas.microsoft.com/office/drawing/2014/main" id="{FAA349E8-9D4F-8F21-63B0-D3EE8579E202}"/>
              </a:ext>
            </a:extLst>
          </p:cNvPr>
          <p:cNvSpPr>
            <a:spLocks noGrp="1"/>
          </p:cNvSpPr>
          <p:nvPr>
            <p:ph idx="1"/>
          </p:nvPr>
        </p:nvSpPr>
        <p:spPr/>
        <p:txBody>
          <a:bodyPr vert="horz" lIns="91440" tIns="45720" rIns="91440" bIns="45720" rtlCol="0" anchor="t">
            <a:normAutofit/>
          </a:bodyPr>
          <a:lstStyle/>
          <a:p>
            <a:r>
              <a:rPr lang="en-US">
                <a:latin typeface="+mj-lt"/>
              </a:rPr>
              <a:t>2026</a:t>
            </a:r>
            <a:r>
              <a:rPr lang="en-US" b="0" i="0" strike="noStrike">
                <a:effectLst/>
                <a:latin typeface="+mj-lt"/>
              </a:rPr>
              <a:t> </a:t>
            </a:r>
            <a:r>
              <a:rPr lang="en-US">
                <a:latin typeface="+mj-lt"/>
              </a:rPr>
              <a:t>WRT Board:</a:t>
            </a:r>
            <a:endParaRPr lang="en-US">
              <a:latin typeface="+mj-lt"/>
              <a:cs typeface="Segoe UI"/>
            </a:endParaRPr>
          </a:p>
          <a:p>
            <a:endParaRPr lang="en-US">
              <a:latin typeface="inherit"/>
              <a:ea typeface="Calibri" panose="020F0502020204030204"/>
              <a:cs typeface="Calibri" panose="020F0502020204030204"/>
            </a:endParaRPr>
          </a:p>
          <a:p>
            <a:pPr lvl="1">
              <a:buFont typeface="Courier New" panose="020B0604020202020204" pitchFamily="34" charset="0"/>
              <a:buChar char="o"/>
            </a:pPr>
            <a:r>
              <a:rPr lang="en-US">
                <a:latin typeface="+mj-lt"/>
                <a:ea typeface="Calibri" panose="020F0502020204030204"/>
                <a:cs typeface="Calibri" panose="020F0502020204030204"/>
              </a:rPr>
              <a:t>Steven Knott – Chair.</a:t>
            </a:r>
          </a:p>
          <a:p>
            <a:pPr lvl="1">
              <a:buFont typeface="Courier New" panose="020B0604020202020204" pitchFamily="34" charset="0"/>
              <a:buChar char="o"/>
            </a:pPr>
            <a:r>
              <a:rPr lang="en-US">
                <a:latin typeface="+mj-lt"/>
                <a:ea typeface="Calibri" panose="020F0502020204030204"/>
                <a:cs typeface="Calibri" panose="020F0502020204030204"/>
              </a:rPr>
              <a:t>Graeme Ferguson – Director (SCD Representative).</a:t>
            </a:r>
          </a:p>
          <a:p>
            <a:pPr marL="0" indent="0">
              <a:buNone/>
            </a:pPr>
            <a:endParaRPr lang="en-US" u="sng">
              <a:latin typeface="inherit"/>
              <a:ea typeface="Calibri" panose="020F0502020204030204"/>
              <a:cs typeface="Calibri" panose="020F0502020204030204"/>
            </a:endParaRPr>
          </a:p>
          <a:p>
            <a:endParaRPr lang="en-US">
              <a:latin typeface="+mj-lt"/>
              <a:ea typeface="Calibri" panose="020F0502020204030204"/>
              <a:cs typeface="Calibri" panose="020F0502020204030204"/>
            </a:endParaRPr>
          </a:p>
          <a:p>
            <a:endParaRPr lang="en-GB">
              <a:ea typeface="Calibri" panose="020F0502020204030204"/>
              <a:cs typeface="Calibri" panose="020F0502020204030204"/>
            </a:endParaRPr>
          </a:p>
        </p:txBody>
      </p:sp>
      <p:pic>
        <p:nvPicPr>
          <p:cNvPr id="5" name="Picture 4" descr="A logo for a river&#10;&#10;AI-generated content may be incorrect.">
            <a:extLst>
              <a:ext uri="{FF2B5EF4-FFF2-40B4-BE49-F238E27FC236}">
                <a16:creationId xmlns:a16="http://schemas.microsoft.com/office/drawing/2014/main" id="{E4C8F960-A1BE-4E7A-2097-DE94ACF14A52}"/>
              </a:ext>
            </a:extLst>
          </p:cNvPr>
          <p:cNvPicPr>
            <a:picLocks noChangeAspect="1"/>
          </p:cNvPicPr>
          <p:nvPr/>
        </p:nvPicPr>
        <p:blipFill>
          <a:blip r:embed="rId3"/>
          <a:stretch>
            <a:fillRect/>
          </a:stretch>
        </p:blipFill>
        <p:spPr>
          <a:xfrm>
            <a:off x="9600322" y="239443"/>
            <a:ext cx="1770017" cy="1300520"/>
          </a:xfrm>
          <a:prstGeom prst="rect">
            <a:avLst/>
          </a:prstGeom>
        </p:spPr>
      </p:pic>
    </p:spTree>
    <p:extLst>
      <p:ext uri="{BB962C8B-B14F-4D97-AF65-F5344CB8AC3E}">
        <p14:creationId xmlns:p14="http://schemas.microsoft.com/office/powerpoint/2010/main" val="41953421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C080D-B434-34A6-36DA-62CF8C671532}"/>
              </a:ext>
            </a:extLst>
          </p:cNvPr>
          <p:cNvSpPr>
            <a:spLocks noGrp="1"/>
          </p:cNvSpPr>
          <p:nvPr>
            <p:ph type="title"/>
          </p:nvPr>
        </p:nvSpPr>
        <p:spPr/>
        <p:txBody>
          <a:bodyPr>
            <a:normAutofit/>
          </a:bodyPr>
          <a:lstStyle/>
          <a:p>
            <a:r>
              <a:rPr lang="en-GB" sz="4800" b="1">
                <a:ea typeface="Calibri Light"/>
                <a:cs typeface="Calibri Light"/>
              </a:rPr>
              <a:t>Composition of the Boards</a:t>
            </a:r>
            <a:endParaRPr lang="en-GB" sz="4800" b="1"/>
          </a:p>
        </p:txBody>
      </p:sp>
      <p:sp>
        <p:nvSpPr>
          <p:cNvPr id="3" name="Content Placeholder 2">
            <a:extLst>
              <a:ext uri="{FF2B5EF4-FFF2-40B4-BE49-F238E27FC236}">
                <a16:creationId xmlns:a16="http://schemas.microsoft.com/office/drawing/2014/main" id="{3019E166-415C-F2B0-8ACE-731E71D6771C}"/>
              </a:ext>
            </a:extLst>
          </p:cNvPr>
          <p:cNvSpPr>
            <a:spLocks noGrp="1"/>
          </p:cNvSpPr>
          <p:nvPr>
            <p:ph idx="1"/>
          </p:nvPr>
        </p:nvSpPr>
        <p:spPr/>
        <p:txBody>
          <a:bodyPr vert="horz" lIns="91440" tIns="45720" rIns="91440" bIns="45720" rtlCol="0" anchor="t">
            <a:normAutofit/>
          </a:bodyPr>
          <a:lstStyle/>
          <a:p>
            <a:pPr marL="0" indent="0">
              <a:buNone/>
            </a:pPr>
            <a:endParaRPr lang="en-GB">
              <a:solidFill>
                <a:srgbClr val="FF0000"/>
              </a:solidFill>
              <a:ea typeface="Calibri"/>
              <a:cs typeface="Calibri"/>
            </a:endParaRPr>
          </a:p>
          <a:p>
            <a:r>
              <a:rPr lang="en-GB">
                <a:ea typeface="Calibri"/>
                <a:cs typeface="Calibri"/>
              </a:rPr>
              <a:t>Barbara MacAskill.</a:t>
            </a:r>
          </a:p>
          <a:p>
            <a:r>
              <a:rPr lang="en-GB">
                <a:ea typeface="Calibri"/>
                <a:cs typeface="Calibri"/>
              </a:rPr>
              <a:t>Liz Campbell – has an interest in rejoining WRT Board</a:t>
            </a:r>
          </a:p>
          <a:p>
            <a:r>
              <a:rPr lang="en-GB">
                <a:ea typeface="Calibri"/>
                <a:cs typeface="Calibri"/>
              </a:rPr>
              <a:t>Sandra Edward.</a:t>
            </a:r>
          </a:p>
          <a:p>
            <a:r>
              <a:rPr lang="en-GB">
                <a:ea typeface="Calibri"/>
                <a:cs typeface="Calibri"/>
              </a:rPr>
              <a:t>Angus MacLeod.</a:t>
            </a:r>
          </a:p>
          <a:p>
            <a:r>
              <a:rPr lang="en-GB">
                <a:ea typeface="Calibri"/>
                <a:cs typeface="Calibri"/>
              </a:rPr>
              <a:t>Jimmy Duncan.</a:t>
            </a:r>
          </a:p>
        </p:txBody>
      </p:sp>
      <p:pic>
        <p:nvPicPr>
          <p:cNvPr id="5" name="Picture 4" descr="A logo for a river&#10;&#10;AI-generated content may be incorrect.">
            <a:extLst>
              <a:ext uri="{FF2B5EF4-FFF2-40B4-BE49-F238E27FC236}">
                <a16:creationId xmlns:a16="http://schemas.microsoft.com/office/drawing/2014/main" id="{E8228780-B137-A5E2-70E1-AD11C1428763}"/>
              </a:ext>
            </a:extLst>
          </p:cNvPr>
          <p:cNvPicPr>
            <a:picLocks noChangeAspect="1"/>
          </p:cNvPicPr>
          <p:nvPr/>
        </p:nvPicPr>
        <p:blipFill>
          <a:blip r:embed="rId3"/>
          <a:stretch>
            <a:fillRect/>
          </a:stretch>
        </p:blipFill>
        <p:spPr>
          <a:xfrm>
            <a:off x="9600322" y="239443"/>
            <a:ext cx="1770017" cy="1300520"/>
          </a:xfrm>
          <a:prstGeom prst="rect">
            <a:avLst/>
          </a:prstGeom>
        </p:spPr>
      </p:pic>
    </p:spTree>
    <p:extLst>
      <p:ext uri="{BB962C8B-B14F-4D97-AF65-F5344CB8AC3E}">
        <p14:creationId xmlns:p14="http://schemas.microsoft.com/office/powerpoint/2010/main" val="3624033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27E6B-5C3C-915B-75BE-C62107022EBC}"/>
              </a:ext>
            </a:extLst>
          </p:cNvPr>
          <p:cNvSpPr>
            <a:spLocks noGrp="1"/>
          </p:cNvSpPr>
          <p:nvPr>
            <p:ph type="title"/>
          </p:nvPr>
        </p:nvSpPr>
        <p:spPr/>
        <p:txBody>
          <a:bodyPr/>
          <a:lstStyle/>
          <a:p>
            <a:r>
              <a:rPr lang="en-US" sz="4800" b="1"/>
              <a:t>Closing</a:t>
            </a:r>
            <a:r>
              <a:rPr lang="en-US"/>
              <a:t> 	</a:t>
            </a:r>
            <a:endParaRPr lang="en-GB"/>
          </a:p>
        </p:txBody>
      </p:sp>
      <p:sp>
        <p:nvSpPr>
          <p:cNvPr id="3" name="Content Placeholder 2">
            <a:extLst>
              <a:ext uri="{FF2B5EF4-FFF2-40B4-BE49-F238E27FC236}">
                <a16:creationId xmlns:a16="http://schemas.microsoft.com/office/drawing/2014/main" id="{C2AB575D-7BF6-5142-5E05-C6D1F27727D2}"/>
              </a:ext>
            </a:extLst>
          </p:cNvPr>
          <p:cNvSpPr>
            <a:spLocks noGrp="1"/>
          </p:cNvSpPr>
          <p:nvPr>
            <p:ph idx="1"/>
          </p:nvPr>
        </p:nvSpPr>
        <p:spPr/>
        <p:txBody>
          <a:bodyPr vert="horz" lIns="91440" tIns="45720" rIns="91440" bIns="45720" rtlCol="0" anchor="t">
            <a:normAutofit/>
          </a:bodyPr>
          <a:lstStyle/>
          <a:p>
            <a:r>
              <a:rPr lang="en-US"/>
              <a:t>Questions Arising?</a:t>
            </a:r>
          </a:p>
          <a:p>
            <a:endParaRPr lang="en-US"/>
          </a:p>
          <a:p>
            <a:r>
              <a:rPr lang="en-US"/>
              <a:t>Any Other Business?</a:t>
            </a:r>
          </a:p>
          <a:p>
            <a:endParaRPr lang="en-US">
              <a:ea typeface="Calibri"/>
              <a:cs typeface="Calibri"/>
            </a:endParaRPr>
          </a:p>
          <a:p>
            <a:endParaRPr lang="en-US">
              <a:ea typeface="Calibri"/>
              <a:cs typeface="Calibri"/>
            </a:endParaRPr>
          </a:p>
        </p:txBody>
      </p:sp>
      <p:pic>
        <p:nvPicPr>
          <p:cNvPr id="5" name="Picture 4" descr="A logo for a river&#10;&#10;AI-generated content may be incorrect.">
            <a:extLst>
              <a:ext uri="{FF2B5EF4-FFF2-40B4-BE49-F238E27FC236}">
                <a16:creationId xmlns:a16="http://schemas.microsoft.com/office/drawing/2014/main" id="{BFF4D156-B9CF-6F46-548E-FEBE9F18EED8}"/>
              </a:ext>
            </a:extLst>
          </p:cNvPr>
          <p:cNvPicPr>
            <a:picLocks noChangeAspect="1"/>
          </p:cNvPicPr>
          <p:nvPr/>
        </p:nvPicPr>
        <p:blipFill>
          <a:blip r:embed="rId3"/>
          <a:stretch>
            <a:fillRect/>
          </a:stretch>
        </p:blipFill>
        <p:spPr>
          <a:xfrm>
            <a:off x="9600322" y="239443"/>
            <a:ext cx="1770017" cy="1300520"/>
          </a:xfrm>
          <a:prstGeom prst="rect">
            <a:avLst/>
          </a:prstGeom>
        </p:spPr>
      </p:pic>
      <p:pic>
        <p:nvPicPr>
          <p:cNvPr id="2051" name="Picture 3">
            <a:extLst>
              <a:ext uri="{FF2B5EF4-FFF2-40B4-BE49-F238E27FC236}">
                <a16:creationId xmlns:a16="http://schemas.microsoft.com/office/drawing/2014/main" id="{9ABF525B-B099-B24B-FD4B-4C5137D2C0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8449" y="1825625"/>
            <a:ext cx="4916533" cy="435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666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4000"/>
                                        <p:tgtEl>
                                          <p:spTgt spid="2051"/>
                                        </p:tgtEl>
                                      </p:cBhvr>
                                    </p:animEffect>
                                    <p:anim calcmode="lin" valueType="num">
                                      <p:cBhvr>
                                        <p:cTn id="13" dur="4000" fill="hold"/>
                                        <p:tgtEl>
                                          <p:spTgt spid="2051"/>
                                        </p:tgtEl>
                                        <p:attrNameLst>
                                          <p:attrName>ppt_w</p:attrName>
                                        </p:attrNameLst>
                                      </p:cBhvr>
                                      <p:tavLst>
                                        <p:tav tm="0" fmla="#ppt_w*sin(2.5*pi*$)">
                                          <p:val>
                                            <p:fltVal val="0"/>
                                          </p:val>
                                        </p:tav>
                                        <p:tav tm="100000">
                                          <p:val>
                                            <p:fltVal val="1"/>
                                          </p:val>
                                        </p:tav>
                                      </p:tavLst>
                                    </p:anim>
                                    <p:anim calcmode="lin" valueType="num">
                                      <p:cBhvr>
                                        <p:cTn id="14" dur="4000" fill="hold"/>
                                        <p:tgtEl>
                                          <p:spTgt spid="2051"/>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92E6E-6124-9657-106B-3E5981DECEF1}"/>
              </a:ext>
            </a:extLst>
          </p:cNvPr>
          <p:cNvSpPr>
            <a:spLocks noGrp="1"/>
          </p:cNvSpPr>
          <p:nvPr>
            <p:ph type="title"/>
          </p:nvPr>
        </p:nvSpPr>
        <p:spPr/>
        <p:txBody>
          <a:bodyPr/>
          <a:lstStyle/>
          <a:p>
            <a:r>
              <a:rPr lang="en-US" b="1">
                <a:ea typeface="Calibri Light"/>
                <a:cs typeface="Calibri Light"/>
              </a:rPr>
              <a:t>Previous Minutes – Approval</a:t>
            </a:r>
          </a:p>
        </p:txBody>
      </p:sp>
      <p:sp>
        <p:nvSpPr>
          <p:cNvPr id="3" name="Content Placeholder 2">
            <a:extLst>
              <a:ext uri="{FF2B5EF4-FFF2-40B4-BE49-F238E27FC236}">
                <a16:creationId xmlns:a16="http://schemas.microsoft.com/office/drawing/2014/main" id="{A20BE479-01D0-9FF8-9025-8D01F6CB3074}"/>
              </a:ext>
            </a:extLst>
          </p:cNvPr>
          <p:cNvSpPr>
            <a:spLocks noGrp="1"/>
          </p:cNvSpPr>
          <p:nvPr>
            <p:ph idx="1"/>
          </p:nvPr>
        </p:nvSpPr>
        <p:spPr/>
        <p:txBody>
          <a:bodyPr vert="horz" lIns="91440" tIns="45720" rIns="91440" bIns="45720" rtlCol="0" anchor="t">
            <a:normAutofit/>
          </a:bodyPr>
          <a:lstStyle/>
          <a:p>
            <a:pPr marL="0" indent="0">
              <a:buNone/>
            </a:pPr>
            <a:endParaRPr lang="en-GB">
              <a:ea typeface="+mn-lt"/>
              <a:cs typeface="+mn-lt"/>
            </a:endParaRPr>
          </a:p>
          <a:p>
            <a:endParaRPr lang="en-US"/>
          </a:p>
          <a:p>
            <a:r>
              <a:rPr lang="en-US"/>
              <a:t>Approval of Minutes AGM</a:t>
            </a:r>
            <a:r>
              <a:rPr lang="en-US">
                <a:ea typeface="+mn-lt"/>
                <a:cs typeface="+mn-lt"/>
              </a:rPr>
              <a:t> 4th February 2025.</a:t>
            </a:r>
            <a:endParaRPr lang="en-GB">
              <a:ea typeface="+mn-lt"/>
              <a:cs typeface="+mn-lt"/>
            </a:endParaRPr>
          </a:p>
          <a:p>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endParaRPr lang="en-US">
              <a:ea typeface="Calibri" panose="020F0502020204030204"/>
              <a:cs typeface="Calibri" panose="020F0502020204030204"/>
            </a:endParaRPr>
          </a:p>
          <a:p>
            <a:endParaRPr lang="en-GB">
              <a:ea typeface="Calibri" panose="020F0502020204030204"/>
              <a:cs typeface="Calibri" panose="020F0502020204030204"/>
            </a:endParaRPr>
          </a:p>
        </p:txBody>
      </p:sp>
      <p:pic>
        <p:nvPicPr>
          <p:cNvPr id="8" name="Picture 7" descr="A logo for a river&#10;&#10;AI-generated content may be incorrect.">
            <a:extLst>
              <a:ext uri="{FF2B5EF4-FFF2-40B4-BE49-F238E27FC236}">
                <a16:creationId xmlns:a16="http://schemas.microsoft.com/office/drawing/2014/main" id="{B7CF42CC-ED49-4DBC-60DA-05E9A5E7DCED}"/>
              </a:ext>
            </a:extLst>
          </p:cNvPr>
          <p:cNvPicPr>
            <a:picLocks noChangeAspect="1"/>
          </p:cNvPicPr>
          <p:nvPr/>
        </p:nvPicPr>
        <p:blipFill>
          <a:blip r:embed="rId3"/>
          <a:srcRect l="-5180" t="-4445" r="4087" b="4444"/>
          <a:stretch>
            <a:fillRect/>
          </a:stretch>
        </p:blipFill>
        <p:spPr>
          <a:xfrm>
            <a:off x="9509760" y="182880"/>
            <a:ext cx="1789372" cy="1300524"/>
          </a:xfrm>
          <a:prstGeom prst="rect">
            <a:avLst/>
          </a:prstGeom>
        </p:spPr>
      </p:pic>
    </p:spTree>
    <p:extLst>
      <p:ext uri="{BB962C8B-B14F-4D97-AF65-F5344CB8AC3E}">
        <p14:creationId xmlns:p14="http://schemas.microsoft.com/office/powerpoint/2010/main" val="77785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D1F8-09C9-4FBE-AC5A-25AC4EA111A2}"/>
              </a:ext>
            </a:extLst>
          </p:cNvPr>
          <p:cNvSpPr>
            <a:spLocks noGrp="1"/>
          </p:cNvSpPr>
          <p:nvPr>
            <p:ph type="ctrTitle"/>
          </p:nvPr>
        </p:nvSpPr>
        <p:spPr/>
        <p:txBody>
          <a:bodyPr>
            <a:normAutofit/>
          </a:bodyPr>
          <a:lstStyle/>
          <a:p>
            <a:r>
              <a:rPr lang="en-GB" sz="4800" b="1"/>
              <a:t>Overview &amp; Metrics</a:t>
            </a:r>
          </a:p>
        </p:txBody>
      </p:sp>
      <p:pic>
        <p:nvPicPr>
          <p:cNvPr id="6" name="Picture 5" descr="A logo for a river&#10;&#10;AI-generated content may be incorrect.">
            <a:extLst>
              <a:ext uri="{FF2B5EF4-FFF2-40B4-BE49-F238E27FC236}">
                <a16:creationId xmlns:a16="http://schemas.microsoft.com/office/drawing/2014/main" id="{C4668A03-8B0F-B5EB-D219-5C3053E49E78}"/>
              </a:ext>
            </a:extLst>
          </p:cNvPr>
          <p:cNvPicPr>
            <a:picLocks noChangeAspect="1"/>
          </p:cNvPicPr>
          <p:nvPr/>
        </p:nvPicPr>
        <p:blipFill>
          <a:blip r:embed="rId3"/>
          <a:srcRect l="-5180" t="-4445" r="4087" b="4444"/>
          <a:stretch>
            <a:fillRect/>
          </a:stretch>
        </p:blipFill>
        <p:spPr>
          <a:xfrm>
            <a:off x="9509760" y="182880"/>
            <a:ext cx="1789372" cy="1300524"/>
          </a:xfrm>
          <a:prstGeom prst="rect">
            <a:avLst/>
          </a:prstGeom>
        </p:spPr>
      </p:pic>
    </p:spTree>
    <p:extLst>
      <p:ext uri="{BB962C8B-B14F-4D97-AF65-F5344CB8AC3E}">
        <p14:creationId xmlns:p14="http://schemas.microsoft.com/office/powerpoint/2010/main" val="4187329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4623E-2595-93C5-025F-592AB72FFC58}"/>
              </a:ext>
            </a:extLst>
          </p:cNvPr>
          <p:cNvSpPr>
            <a:spLocks noGrp="1"/>
          </p:cNvSpPr>
          <p:nvPr>
            <p:ph type="title"/>
          </p:nvPr>
        </p:nvSpPr>
        <p:spPr/>
        <p:txBody>
          <a:bodyPr>
            <a:noAutofit/>
          </a:bodyPr>
          <a:lstStyle/>
          <a:p>
            <a:r>
              <a:rPr lang="en-US" sz="4800" b="1">
                <a:ea typeface="Calibri Light"/>
                <a:cs typeface="Calibri Light"/>
              </a:rPr>
              <a:t>What actually is </a:t>
            </a:r>
            <a:r>
              <a:rPr lang="en-US" sz="4800" b="1" err="1">
                <a:ea typeface="Calibri Light"/>
                <a:cs typeface="Calibri Light"/>
              </a:rPr>
              <a:t>Strathdearn</a:t>
            </a:r>
            <a:br>
              <a:rPr lang="en-US" sz="4800" b="1">
                <a:ea typeface="Calibri Light"/>
                <a:cs typeface="Calibri Light"/>
              </a:rPr>
            </a:br>
            <a:r>
              <a:rPr lang="en-US" sz="4800" b="1">
                <a:ea typeface="Calibri Light"/>
                <a:cs typeface="Calibri Light"/>
              </a:rPr>
              <a:t>Community Developments (SCD)? </a:t>
            </a:r>
          </a:p>
        </p:txBody>
      </p:sp>
      <p:sp>
        <p:nvSpPr>
          <p:cNvPr id="3" name="Content Placeholder 2">
            <a:extLst>
              <a:ext uri="{FF2B5EF4-FFF2-40B4-BE49-F238E27FC236}">
                <a16:creationId xmlns:a16="http://schemas.microsoft.com/office/drawing/2014/main" id="{9206E55C-A48A-517B-333B-E038A0D45E6A}"/>
              </a:ext>
            </a:extLst>
          </p:cNvPr>
          <p:cNvSpPr>
            <a:spLocks noGrp="1"/>
          </p:cNvSpPr>
          <p:nvPr>
            <p:ph idx="1"/>
          </p:nvPr>
        </p:nvSpPr>
        <p:spPr>
          <a:xfrm>
            <a:off x="838200" y="1491598"/>
            <a:ext cx="10515600" cy="4351338"/>
          </a:xfrm>
        </p:spPr>
        <p:txBody>
          <a:bodyPr vert="horz" lIns="91440" tIns="45720" rIns="91440" bIns="45720" rtlCol="0" anchor="t">
            <a:normAutofit fontScale="85000" lnSpcReduction="20000"/>
          </a:bodyPr>
          <a:lstStyle/>
          <a:p>
            <a:pPr marL="0" indent="0">
              <a:buNone/>
            </a:pPr>
            <a:endParaRPr lang="en-US">
              <a:ea typeface="Calibri"/>
              <a:cs typeface="Calibri"/>
            </a:endParaRPr>
          </a:p>
          <a:p>
            <a:r>
              <a:rPr lang="en-US" sz="3000"/>
              <a:t>SCD is both a charity and a company (limited by guarantee).</a:t>
            </a:r>
            <a:endParaRPr lang="en-US" sz="3000">
              <a:ea typeface="Calibri"/>
              <a:cs typeface="Calibri"/>
            </a:endParaRPr>
          </a:p>
          <a:p>
            <a:endParaRPr lang="en-US" sz="3000"/>
          </a:p>
          <a:p>
            <a:r>
              <a:rPr lang="en-US" sz="3000"/>
              <a:t>Directors are governed both by the Companies Act 2006 and Scottish charities legislation (OSCR), and are able to act within the powers conferred upon them by SCD's Articles of Association.</a:t>
            </a:r>
            <a:endParaRPr lang="en-US" sz="3000">
              <a:ea typeface="Calibri"/>
              <a:cs typeface="Calibri"/>
            </a:endParaRPr>
          </a:p>
          <a:p>
            <a:endParaRPr lang="en-US" sz="3000"/>
          </a:p>
          <a:p>
            <a:r>
              <a:rPr lang="en-US" sz="3000"/>
              <a:t>As with all companies, certain matters are for the Directors to determine, certain matters are for Members to determine at an AGM or EGM, and certain matters can be taken forward by executive employees.</a:t>
            </a:r>
            <a:endParaRPr lang="en-US" sz="3000">
              <a:ea typeface="Calibri"/>
              <a:cs typeface="Calibri"/>
            </a:endParaRPr>
          </a:p>
          <a:p>
            <a:endParaRPr lang="en-US" sz="3000">
              <a:ea typeface="Calibri"/>
              <a:cs typeface="Calibri"/>
            </a:endParaRPr>
          </a:p>
          <a:p>
            <a:r>
              <a:rPr lang="en-US" sz="3000">
                <a:ea typeface="Calibri"/>
                <a:cs typeface="Calibri"/>
              </a:rPr>
              <a:t>White River Trading (WRT) acts as a trading arm of SCD.</a:t>
            </a:r>
          </a:p>
        </p:txBody>
      </p:sp>
      <p:pic>
        <p:nvPicPr>
          <p:cNvPr id="6" name="Picture 5" descr="A logo for a river&#10;&#10;AI-generated content may be incorrect.">
            <a:extLst>
              <a:ext uri="{FF2B5EF4-FFF2-40B4-BE49-F238E27FC236}">
                <a16:creationId xmlns:a16="http://schemas.microsoft.com/office/drawing/2014/main" id="{EF40663F-15E5-0B71-37D0-8E261FCCD977}"/>
              </a:ext>
            </a:extLst>
          </p:cNvPr>
          <p:cNvPicPr>
            <a:picLocks noChangeAspect="1"/>
          </p:cNvPicPr>
          <p:nvPr/>
        </p:nvPicPr>
        <p:blipFill>
          <a:blip r:embed="rId3"/>
          <a:srcRect l="-5180" t="-4445" r="4087" b="4444"/>
          <a:stretch>
            <a:fillRect/>
          </a:stretch>
        </p:blipFill>
        <p:spPr>
          <a:xfrm>
            <a:off x="9509760" y="182880"/>
            <a:ext cx="1789372" cy="1300524"/>
          </a:xfrm>
          <a:prstGeom prst="rect">
            <a:avLst/>
          </a:prstGeom>
        </p:spPr>
      </p:pic>
    </p:spTree>
    <p:extLst>
      <p:ext uri="{BB962C8B-B14F-4D97-AF65-F5344CB8AC3E}">
        <p14:creationId xmlns:p14="http://schemas.microsoft.com/office/powerpoint/2010/main" val="317875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DCAB2-FB59-6853-E8BF-B7163898EFF7}"/>
              </a:ext>
            </a:extLst>
          </p:cNvPr>
          <p:cNvSpPr>
            <a:spLocks noGrp="1"/>
          </p:cNvSpPr>
          <p:nvPr>
            <p:ph type="title"/>
          </p:nvPr>
        </p:nvSpPr>
        <p:spPr/>
        <p:txBody>
          <a:bodyPr>
            <a:normAutofit/>
          </a:bodyPr>
          <a:lstStyle/>
          <a:p>
            <a:r>
              <a:rPr lang="en-US" sz="4800" b="1"/>
              <a:t>The 'Purposes' of SCD?</a:t>
            </a:r>
            <a:endParaRPr lang="en-GB" sz="4800" b="1"/>
          </a:p>
        </p:txBody>
      </p:sp>
      <p:sp>
        <p:nvSpPr>
          <p:cNvPr id="3" name="Content Placeholder 2">
            <a:extLst>
              <a:ext uri="{FF2B5EF4-FFF2-40B4-BE49-F238E27FC236}">
                <a16:creationId xmlns:a16="http://schemas.microsoft.com/office/drawing/2014/main" id="{D22F8870-0028-2C18-B176-4167B8E017A1}"/>
              </a:ext>
            </a:extLst>
          </p:cNvPr>
          <p:cNvSpPr>
            <a:spLocks noGrp="1"/>
          </p:cNvSpPr>
          <p:nvPr>
            <p:ph idx="1"/>
          </p:nvPr>
        </p:nvSpPr>
        <p:spPr>
          <a:xfrm>
            <a:off x="838200" y="2395895"/>
            <a:ext cx="10537686" cy="3730242"/>
          </a:xfrm>
        </p:spPr>
        <p:txBody>
          <a:bodyPr vert="horz" lIns="91440" tIns="45720" rIns="91440" bIns="45720" rtlCol="0" anchor="t">
            <a:noAutofit/>
          </a:bodyPr>
          <a:lstStyle/>
          <a:p>
            <a:pPr marL="0" indent="0">
              <a:buNone/>
            </a:pPr>
            <a:endParaRPr lang="en-US"/>
          </a:p>
          <a:p>
            <a:pPr lvl="1"/>
            <a:r>
              <a:rPr lang="en-US" sz="2800"/>
              <a:t>To benefit the community of </a:t>
            </a:r>
            <a:r>
              <a:rPr lang="en-US" sz="2800" err="1"/>
              <a:t>Strathdearn</a:t>
            </a:r>
            <a:r>
              <a:rPr lang="en-US" sz="2800"/>
              <a:t> following the principles of sustainable development.</a:t>
            </a:r>
            <a:endParaRPr lang="en-US" sz="2800">
              <a:ea typeface="Calibri"/>
              <a:cs typeface="Calibri"/>
            </a:endParaRPr>
          </a:p>
          <a:p>
            <a:pPr lvl="1"/>
            <a:endParaRPr lang="en-US" sz="2800"/>
          </a:p>
          <a:p>
            <a:pPr lvl="1"/>
            <a:r>
              <a:rPr lang="en-US" sz="2800"/>
              <a:t>The primary Purpose is to further the achievement of sustainable development.</a:t>
            </a:r>
            <a:endParaRPr lang="en-US" sz="2800">
              <a:ea typeface="Calibri"/>
              <a:cs typeface="Calibri"/>
            </a:endParaRPr>
          </a:p>
        </p:txBody>
      </p:sp>
      <p:sp>
        <p:nvSpPr>
          <p:cNvPr id="4" name="TextBox 3">
            <a:extLst>
              <a:ext uri="{FF2B5EF4-FFF2-40B4-BE49-F238E27FC236}">
                <a16:creationId xmlns:a16="http://schemas.microsoft.com/office/drawing/2014/main" id="{92A2B4ED-C5FC-ABF4-CEE8-237066F2E82C}"/>
              </a:ext>
            </a:extLst>
          </p:cNvPr>
          <p:cNvSpPr txBox="1"/>
          <p:nvPr/>
        </p:nvSpPr>
        <p:spPr>
          <a:xfrm>
            <a:off x="838200" y="1783263"/>
            <a:ext cx="10223090" cy="523220"/>
          </a:xfrm>
          <a:prstGeom prst="rect">
            <a:avLst/>
          </a:prstGeom>
          <a:noFill/>
        </p:spPr>
        <p:txBody>
          <a:bodyPr wrap="square" rtlCol="0">
            <a:spAutoFit/>
          </a:bodyPr>
          <a:lstStyle/>
          <a:p>
            <a:pPr marL="285750" indent="-285750">
              <a:buFont typeface="Arial" panose="020B0604020202020204" pitchFamily="34" charset="0"/>
              <a:buChar char="•"/>
            </a:pPr>
            <a:r>
              <a:rPr lang="en-US" sz="2800"/>
              <a:t>The </a:t>
            </a:r>
            <a:r>
              <a:rPr lang="en-US" sz="2800">
                <a:ea typeface="Calibri" panose="020F0502020204030204" pitchFamily="34" charset="0"/>
                <a:cs typeface="Calibri" panose="020F0502020204030204" pitchFamily="34" charset="0"/>
              </a:rPr>
              <a:t>Articles</a:t>
            </a:r>
            <a:r>
              <a:rPr lang="en-US" sz="2800"/>
              <a:t> of Association provide the following Purposes for SCD:</a:t>
            </a:r>
          </a:p>
        </p:txBody>
      </p:sp>
      <p:pic>
        <p:nvPicPr>
          <p:cNvPr id="7" name="Picture 6" descr="A logo for a river&#10;&#10;AI-generated content may be incorrect.">
            <a:extLst>
              <a:ext uri="{FF2B5EF4-FFF2-40B4-BE49-F238E27FC236}">
                <a16:creationId xmlns:a16="http://schemas.microsoft.com/office/drawing/2014/main" id="{407024C1-8BBF-3344-4CF3-61937C3263EF}"/>
              </a:ext>
            </a:extLst>
          </p:cNvPr>
          <p:cNvPicPr>
            <a:picLocks noChangeAspect="1"/>
          </p:cNvPicPr>
          <p:nvPr/>
        </p:nvPicPr>
        <p:blipFill>
          <a:blip r:embed="rId3"/>
          <a:srcRect l="-5180" t="-4445" r="4087" b="4444"/>
          <a:stretch>
            <a:fillRect/>
          </a:stretch>
        </p:blipFill>
        <p:spPr>
          <a:xfrm>
            <a:off x="9509760" y="182880"/>
            <a:ext cx="1789372" cy="1300524"/>
          </a:xfrm>
          <a:prstGeom prst="rect">
            <a:avLst/>
          </a:prstGeom>
        </p:spPr>
      </p:pic>
    </p:spTree>
    <p:extLst>
      <p:ext uri="{BB962C8B-B14F-4D97-AF65-F5344CB8AC3E}">
        <p14:creationId xmlns:p14="http://schemas.microsoft.com/office/powerpoint/2010/main" val="332362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D36F1-5D13-67E9-9C8E-FC261316C1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1AC51-6EEE-7128-55AF-73E0AF180DE4}"/>
              </a:ext>
            </a:extLst>
          </p:cNvPr>
          <p:cNvSpPr>
            <a:spLocks noGrp="1"/>
          </p:cNvSpPr>
          <p:nvPr>
            <p:ph type="title"/>
          </p:nvPr>
        </p:nvSpPr>
        <p:spPr/>
        <p:txBody>
          <a:bodyPr>
            <a:normAutofit/>
          </a:bodyPr>
          <a:lstStyle/>
          <a:p>
            <a:r>
              <a:rPr lang="en-US" sz="4800" b="1"/>
              <a:t>The 'Purposes' of SCD?   </a:t>
            </a:r>
            <a:r>
              <a:rPr lang="en-US" sz="3200" b="1"/>
              <a:t>(cont’d)</a:t>
            </a:r>
            <a:r>
              <a:rPr lang="en-US" sz="4800" b="1"/>
              <a:t>   </a:t>
            </a:r>
            <a:endParaRPr lang="en-GB" sz="4800" b="1"/>
          </a:p>
        </p:txBody>
      </p:sp>
      <p:sp>
        <p:nvSpPr>
          <p:cNvPr id="3" name="Content Placeholder 2">
            <a:extLst>
              <a:ext uri="{FF2B5EF4-FFF2-40B4-BE49-F238E27FC236}">
                <a16:creationId xmlns:a16="http://schemas.microsoft.com/office/drawing/2014/main" id="{C7D6FED7-74A9-2ED4-261A-C524D42A217B}"/>
              </a:ext>
            </a:extLst>
          </p:cNvPr>
          <p:cNvSpPr>
            <a:spLocks noGrp="1"/>
          </p:cNvSpPr>
          <p:nvPr>
            <p:ph idx="1"/>
          </p:nvPr>
        </p:nvSpPr>
        <p:spPr>
          <a:xfrm>
            <a:off x="769374" y="2339590"/>
            <a:ext cx="10515600" cy="3896750"/>
          </a:xfrm>
        </p:spPr>
        <p:txBody>
          <a:bodyPr vert="horz" lIns="91440" tIns="45720" rIns="91440" bIns="45720" rtlCol="0" anchor="t">
            <a:noAutofit/>
          </a:bodyPr>
          <a:lstStyle/>
          <a:p>
            <a:pPr marL="457200" lvl="1" indent="0">
              <a:buNone/>
            </a:pPr>
            <a:endParaRPr lang="en-US" sz="2800">
              <a:ea typeface="Calibri"/>
              <a:cs typeface="Calibri"/>
            </a:endParaRPr>
          </a:p>
          <a:p>
            <a:pPr marL="971550" lvl="1" indent="-514350">
              <a:buFont typeface="Calibri Light" panose="020F0302020204030204"/>
              <a:buAutoNum type="arabicPeriod"/>
            </a:pPr>
            <a:r>
              <a:rPr lang="en-US" sz="2800"/>
              <a:t>To provide recreational facilities and activities (to improve quality of life);</a:t>
            </a:r>
            <a:endParaRPr lang="en-US" sz="2800">
              <a:ea typeface="Calibri"/>
              <a:cs typeface="Calibri"/>
            </a:endParaRPr>
          </a:p>
          <a:p>
            <a:pPr marL="971550" lvl="1" indent="-514350">
              <a:buFont typeface="+mj-lt"/>
              <a:buAutoNum type="arabicPeriod"/>
            </a:pPr>
            <a:r>
              <a:rPr lang="en-US" sz="2800"/>
              <a:t>To advance community development (including urban and rural regeneration);</a:t>
            </a:r>
            <a:endParaRPr lang="en-US" sz="2800">
              <a:ea typeface="Calibri"/>
              <a:cs typeface="Calibri"/>
            </a:endParaRPr>
          </a:p>
          <a:p>
            <a:pPr marL="971550" lvl="1" indent="-514350">
              <a:buFont typeface="+mj-lt"/>
              <a:buAutoNum type="arabicPeriod"/>
            </a:pPr>
            <a:r>
              <a:rPr lang="en-US" sz="2800"/>
              <a:t>To advance the education of the community;</a:t>
            </a:r>
            <a:endParaRPr lang="en-US" sz="2800">
              <a:ea typeface="Calibri"/>
              <a:cs typeface="Calibri"/>
            </a:endParaRPr>
          </a:p>
          <a:p>
            <a:pPr marL="971550" lvl="1" indent="-514350">
              <a:buFont typeface="+mj-lt"/>
              <a:buAutoNum type="arabicPeriod"/>
            </a:pPr>
            <a:r>
              <a:rPr lang="en-US" sz="2800"/>
              <a:t>To advance environmental protection or improvement; and</a:t>
            </a:r>
            <a:endParaRPr lang="en-US" sz="2800">
              <a:ea typeface="Calibri"/>
              <a:cs typeface="Calibri"/>
            </a:endParaRPr>
          </a:p>
          <a:p>
            <a:pPr marL="971550" lvl="1" indent="-514350">
              <a:buAutoNum type="arabicPeriod"/>
            </a:pPr>
            <a:r>
              <a:rPr lang="en-US" sz="2800">
                <a:ea typeface="Calibri"/>
                <a:cs typeface="Calibri"/>
              </a:rPr>
              <a:t>Relief of those in need. </a:t>
            </a:r>
          </a:p>
        </p:txBody>
      </p:sp>
      <p:sp>
        <p:nvSpPr>
          <p:cNvPr id="4" name="TextBox 3">
            <a:extLst>
              <a:ext uri="{FF2B5EF4-FFF2-40B4-BE49-F238E27FC236}">
                <a16:creationId xmlns:a16="http://schemas.microsoft.com/office/drawing/2014/main" id="{DD6A0D94-B448-B251-B762-F37AD1ADD241}"/>
              </a:ext>
            </a:extLst>
          </p:cNvPr>
          <p:cNvSpPr txBox="1"/>
          <p:nvPr/>
        </p:nvSpPr>
        <p:spPr>
          <a:xfrm>
            <a:off x="491613" y="1816370"/>
            <a:ext cx="7472516" cy="523220"/>
          </a:xfrm>
          <a:prstGeom prst="rect">
            <a:avLst/>
          </a:prstGeom>
          <a:noFill/>
        </p:spPr>
        <p:txBody>
          <a:bodyPr wrap="square" rtlCol="0">
            <a:spAutoFit/>
          </a:bodyPr>
          <a:lstStyle/>
          <a:p>
            <a:pPr marL="914400" lvl="1" indent="-457200">
              <a:buFont typeface="Arial" panose="020B0604020202020204" pitchFamily="34" charset="0"/>
              <a:buChar char="•"/>
            </a:pPr>
            <a:r>
              <a:rPr lang="en-US" sz="2800"/>
              <a:t>The 5 specific stated Purposes are:</a:t>
            </a:r>
            <a:endParaRPr lang="en-US" sz="2800">
              <a:ea typeface="Calibri"/>
              <a:cs typeface="Calibri"/>
            </a:endParaRPr>
          </a:p>
        </p:txBody>
      </p:sp>
      <p:pic>
        <p:nvPicPr>
          <p:cNvPr id="7" name="Picture 6" descr="A logo for a river&#10;&#10;AI-generated content may be incorrect.">
            <a:extLst>
              <a:ext uri="{FF2B5EF4-FFF2-40B4-BE49-F238E27FC236}">
                <a16:creationId xmlns:a16="http://schemas.microsoft.com/office/drawing/2014/main" id="{F56EADAA-860F-C2C1-2C35-712DF58418FC}"/>
              </a:ext>
            </a:extLst>
          </p:cNvPr>
          <p:cNvPicPr>
            <a:picLocks noChangeAspect="1"/>
          </p:cNvPicPr>
          <p:nvPr/>
        </p:nvPicPr>
        <p:blipFill>
          <a:blip r:embed="rId3"/>
          <a:srcRect l="-5180" t="-4445" r="4087" b="4444"/>
          <a:stretch>
            <a:fillRect/>
          </a:stretch>
        </p:blipFill>
        <p:spPr>
          <a:xfrm>
            <a:off x="9509760" y="182880"/>
            <a:ext cx="1789372" cy="1300524"/>
          </a:xfrm>
          <a:prstGeom prst="rect">
            <a:avLst/>
          </a:prstGeom>
        </p:spPr>
      </p:pic>
    </p:spTree>
    <p:extLst>
      <p:ext uri="{BB962C8B-B14F-4D97-AF65-F5344CB8AC3E}">
        <p14:creationId xmlns:p14="http://schemas.microsoft.com/office/powerpoint/2010/main" val="130966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EA876-597B-2229-1C54-9F43B189DBD5}"/>
              </a:ext>
            </a:extLst>
          </p:cNvPr>
          <p:cNvSpPr>
            <a:spLocks noGrp="1"/>
          </p:cNvSpPr>
          <p:nvPr>
            <p:ph type="title"/>
          </p:nvPr>
        </p:nvSpPr>
        <p:spPr>
          <a:xfrm>
            <a:off x="838200" y="361742"/>
            <a:ext cx="10515600" cy="1151496"/>
          </a:xfrm>
        </p:spPr>
        <p:txBody>
          <a:bodyPr>
            <a:normAutofit/>
          </a:bodyPr>
          <a:lstStyle/>
          <a:p>
            <a:r>
              <a:rPr lang="en-US" sz="4800" b="1"/>
              <a:t>Employees (SCD)</a:t>
            </a:r>
            <a:r>
              <a:rPr lang="en-US" b="1"/>
              <a:t> </a:t>
            </a:r>
            <a:endParaRPr lang="en-GB" b="1">
              <a:ea typeface="Calibri Light"/>
              <a:cs typeface="Calibri Light"/>
            </a:endParaRPr>
          </a:p>
        </p:txBody>
      </p:sp>
      <p:sp>
        <p:nvSpPr>
          <p:cNvPr id="3" name="Content Placeholder 2">
            <a:extLst>
              <a:ext uri="{FF2B5EF4-FFF2-40B4-BE49-F238E27FC236}">
                <a16:creationId xmlns:a16="http://schemas.microsoft.com/office/drawing/2014/main" id="{7C699798-003C-A899-92AD-0381176B69A8}"/>
              </a:ext>
            </a:extLst>
          </p:cNvPr>
          <p:cNvSpPr>
            <a:spLocks noGrp="1"/>
          </p:cNvSpPr>
          <p:nvPr>
            <p:ph idx="1"/>
          </p:nvPr>
        </p:nvSpPr>
        <p:spPr>
          <a:xfrm>
            <a:off x="1172227" y="1387214"/>
            <a:ext cx="10515600" cy="4012806"/>
          </a:xfrm>
          <a:ln>
            <a:noFill/>
          </a:ln>
        </p:spPr>
        <p:txBody>
          <a:bodyPr vert="horz" lIns="91440" tIns="45720" rIns="91440" bIns="45720" rtlCol="0" anchor="t">
            <a:normAutofit fontScale="92500"/>
          </a:bodyPr>
          <a:lstStyle/>
          <a:p>
            <a:r>
              <a:rPr lang="en-US">
                <a:ea typeface="Calibri" panose="020F0502020204030204"/>
                <a:cs typeface="Calibri" panose="020F0502020204030204"/>
              </a:rPr>
              <a:t>General Manager, 40 hours per week </a:t>
            </a:r>
            <a:r>
              <a:rPr lang="en-US">
                <a:solidFill>
                  <a:schemeClr val="accent1"/>
                </a:solidFill>
                <a:ea typeface="Calibri" panose="020F0502020204030204"/>
                <a:cs typeface="Calibri" panose="020F0502020204030204"/>
              </a:rPr>
              <a:t>(new post since last AGM)</a:t>
            </a:r>
          </a:p>
          <a:p>
            <a:r>
              <a:rPr lang="en-US">
                <a:ea typeface="Calibri"/>
                <a:cs typeface="Calibri"/>
              </a:rPr>
              <a:t>Project and Community Development Manager, 40 hours per week </a:t>
            </a:r>
            <a:endParaRPr lang="en-US">
              <a:solidFill>
                <a:schemeClr val="accent1"/>
              </a:solidFill>
              <a:ea typeface="Calibri"/>
              <a:cs typeface="Calibri"/>
            </a:endParaRPr>
          </a:p>
          <a:p>
            <a:pPr marL="0" indent="0">
              <a:buNone/>
            </a:pPr>
            <a:r>
              <a:rPr lang="en-US">
                <a:solidFill>
                  <a:schemeClr val="accent1"/>
                </a:solidFill>
                <a:ea typeface="Calibri"/>
                <a:cs typeface="Calibri"/>
              </a:rPr>
              <a:t>(post is end dated late-Apr / early-May 26)</a:t>
            </a:r>
          </a:p>
          <a:p>
            <a:r>
              <a:rPr lang="en-US">
                <a:ea typeface="Calibri"/>
                <a:cs typeface="Calibri"/>
              </a:rPr>
              <a:t>Project Assistant, 20 hours per week</a:t>
            </a:r>
          </a:p>
          <a:p>
            <a:r>
              <a:rPr lang="en-US">
                <a:ea typeface="Calibri"/>
                <a:cs typeface="Calibri"/>
              </a:rPr>
              <a:t>Events Co-Ordinator, 10.5 hours per week</a:t>
            </a:r>
          </a:p>
          <a:p>
            <a:r>
              <a:rPr lang="en-US">
                <a:ea typeface="Calibri"/>
                <a:cs typeface="Calibri"/>
              </a:rPr>
              <a:t>Minute Secretary and Administrator, 7 hours per week</a:t>
            </a:r>
          </a:p>
          <a:p>
            <a:r>
              <a:rPr lang="en-US">
                <a:ea typeface="Calibri"/>
                <a:cs typeface="Calibri"/>
              </a:rPr>
              <a:t>Company Secretary, 10 hours per week </a:t>
            </a:r>
            <a:endParaRPr lang="en-US" b="1" i="1">
              <a:solidFill>
                <a:srgbClr val="FF0000"/>
              </a:solidFill>
              <a:ea typeface="Calibri"/>
              <a:cs typeface="Calibri"/>
            </a:endParaRPr>
          </a:p>
          <a:p>
            <a:r>
              <a:rPr lang="en-US">
                <a:ea typeface="Calibri"/>
                <a:cs typeface="Calibri"/>
              </a:rPr>
              <a:t>Woodlands Co-Ordinator, 15 hours per week </a:t>
            </a:r>
            <a:r>
              <a:rPr lang="en-US">
                <a:solidFill>
                  <a:schemeClr val="accent1"/>
                </a:solidFill>
                <a:ea typeface="Calibri"/>
                <a:cs typeface="Calibri"/>
              </a:rPr>
              <a:t>(new post since last AGM)</a:t>
            </a:r>
          </a:p>
          <a:p>
            <a:endParaRPr lang="en-US">
              <a:ea typeface="Calibri"/>
              <a:cs typeface="Calibri"/>
            </a:endParaRPr>
          </a:p>
          <a:p>
            <a:endParaRPr lang="en-US" b="1">
              <a:solidFill>
                <a:srgbClr val="FF0000"/>
              </a:solidFill>
              <a:ea typeface="Calibri"/>
              <a:cs typeface="Calibri"/>
            </a:endParaRPr>
          </a:p>
          <a:p>
            <a:pPr marL="0" indent="0">
              <a:buNone/>
            </a:pPr>
            <a:endParaRPr lang="en-US">
              <a:ea typeface="Calibri"/>
              <a:cs typeface="Calibri"/>
            </a:endParaRPr>
          </a:p>
          <a:p>
            <a:pPr marL="0" indent="0">
              <a:buNone/>
            </a:pPr>
            <a:endParaRPr lang="en-US">
              <a:ea typeface="Calibri"/>
              <a:cs typeface="Calibri"/>
            </a:endParaRPr>
          </a:p>
          <a:p>
            <a:endParaRPr lang="en-US">
              <a:ea typeface="Calibri"/>
              <a:cs typeface="Calibri"/>
            </a:endParaRPr>
          </a:p>
          <a:p>
            <a:endParaRPr lang="en-US">
              <a:ea typeface="Calibri"/>
              <a:cs typeface="Calibri"/>
            </a:endParaRPr>
          </a:p>
        </p:txBody>
      </p:sp>
      <p:pic>
        <p:nvPicPr>
          <p:cNvPr id="5" name="Picture 4" descr="A logo for a river&#10;&#10;AI-generated content may be incorrect.">
            <a:extLst>
              <a:ext uri="{FF2B5EF4-FFF2-40B4-BE49-F238E27FC236}">
                <a16:creationId xmlns:a16="http://schemas.microsoft.com/office/drawing/2014/main" id="{5A56FFE8-EDE9-3E2F-5769-123F288FB42C}"/>
              </a:ext>
            </a:extLst>
          </p:cNvPr>
          <p:cNvPicPr>
            <a:picLocks noChangeAspect="1"/>
          </p:cNvPicPr>
          <p:nvPr/>
        </p:nvPicPr>
        <p:blipFill>
          <a:blip r:embed="rId3"/>
          <a:stretch>
            <a:fillRect/>
          </a:stretch>
        </p:blipFill>
        <p:spPr>
          <a:xfrm>
            <a:off x="10101036" y="187251"/>
            <a:ext cx="1591424" cy="1169552"/>
          </a:xfrm>
          <a:prstGeom prst="rect">
            <a:avLst/>
          </a:prstGeom>
        </p:spPr>
      </p:pic>
      <p:sp>
        <p:nvSpPr>
          <p:cNvPr id="4" name="TextBox 3">
            <a:extLst>
              <a:ext uri="{FF2B5EF4-FFF2-40B4-BE49-F238E27FC236}">
                <a16:creationId xmlns:a16="http://schemas.microsoft.com/office/drawing/2014/main" id="{B5F77C6C-8EA1-523C-AABD-49F79EC413FE}"/>
              </a:ext>
            </a:extLst>
          </p:cNvPr>
          <p:cNvSpPr txBox="1"/>
          <p:nvPr/>
        </p:nvSpPr>
        <p:spPr>
          <a:xfrm>
            <a:off x="504173" y="5334886"/>
            <a:ext cx="11574465" cy="523220"/>
          </a:xfrm>
          <a:prstGeom prst="rect">
            <a:avLst/>
          </a:prstGeom>
          <a:noFill/>
        </p:spPr>
        <p:txBody>
          <a:bodyPr wrap="square" rtlCol="0">
            <a:spAutoFit/>
          </a:bodyPr>
          <a:lstStyle/>
          <a:p>
            <a:pPr marL="285750" indent="-285750">
              <a:buFont typeface="Arial" panose="020B0604020202020204" pitchFamily="34" charset="0"/>
              <a:buChar char="•"/>
            </a:pPr>
            <a:r>
              <a:rPr lang="en-US" sz="2800" b="1">
                <a:solidFill>
                  <a:srgbClr val="FF0000"/>
                </a:solidFill>
                <a:ea typeface="Calibri"/>
                <a:cs typeface="Calibri"/>
              </a:rPr>
              <a:t>Current total SCD Staffing = 3.6 FTE (assuming 40hrs per week as standard)</a:t>
            </a:r>
          </a:p>
        </p:txBody>
      </p:sp>
      <p:sp>
        <p:nvSpPr>
          <p:cNvPr id="6" name="TextBox 5">
            <a:extLst>
              <a:ext uri="{FF2B5EF4-FFF2-40B4-BE49-F238E27FC236}">
                <a16:creationId xmlns:a16="http://schemas.microsoft.com/office/drawing/2014/main" id="{E7613B9E-A10C-F7F9-763E-27C36370F069}"/>
              </a:ext>
            </a:extLst>
          </p:cNvPr>
          <p:cNvSpPr txBox="1"/>
          <p:nvPr/>
        </p:nvSpPr>
        <p:spPr>
          <a:xfrm>
            <a:off x="504173" y="5858106"/>
            <a:ext cx="11649900" cy="523220"/>
          </a:xfrm>
          <a:prstGeom prst="rect">
            <a:avLst/>
          </a:prstGeom>
          <a:noFill/>
        </p:spPr>
        <p:txBody>
          <a:bodyPr wrap="square" rtlCol="0">
            <a:spAutoFit/>
          </a:bodyPr>
          <a:lstStyle/>
          <a:p>
            <a:pPr marL="285750" indent="-285750">
              <a:buFont typeface="Arial" panose="020B0604020202020204" pitchFamily="34" charset="0"/>
              <a:buChar char="•"/>
            </a:pPr>
            <a:r>
              <a:rPr lang="en-US" sz="2800" b="1">
                <a:solidFill>
                  <a:srgbClr val="FF0000"/>
                </a:solidFill>
                <a:ea typeface="Calibri"/>
                <a:cs typeface="Calibri"/>
              </a:rPr>
              <a:t>Total SCD Staffing forecast from May 26 = 2.6 FTE</a:t>
            </a:r>
          </a:p>
        </p:txBody>
      </p:sp>
    </p:spTree>
    <p:extLst>
      <p:ext uri="{BB962C8B-B14F-4D97-AF65-F5344CB8AC3E}">
        <p14:creationId xmlns:p14="http://schemas.microsoft.com/office/powerpoint/2010/main" val="267599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20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2000"/>
                                        <p:tgtEl>
                                          <p:spTgt spid="3">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2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1368</Words>
  <Application>Microsoft Office PowerPoint</Application>
  <PresentationFormat>Widescreen</PresentationFormat>
  <Paragraphs>230</Paragraphs>
  <Slides>38</Slides>
  <Notes>38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Courier New</vt:lpstr>
      <vt:lpstr>inherit</vt:lpstr>
      <vt:lpstr>Segoe UI</vt:lpstr>
      <vt:lpstr>Office Theme</vt:lpstr>
      <vt:lpstr>Strathdearn Community Developments  AGM 9 February 2026</vt:lpstr>
      <vt:lpstr>Welcome &amp; Introductions</vt:lpstr>
      <vt:lpstr>Quorate?</vt:lpstr>
      <vt:lpstr>Previous Minutes – Approval</vt:lpstr>
      <vt:lpstr>Overview &amp; Metrics</vt:lpstr>
      <vt:lpstr>What actually is Strathdearn Community Developments (SCD)? </vt:lpstr>
      <vt:lpstr>The 'Purposes' of SCD?</vt:lpstr>
      <vt:lpstr>The 'Purposes' of SCD?   (cont’d)   </vt:lpstr>
      <vt:lpstr>Employees (SCD) </vt:lpstr>
      <vt:lpstr>Employees (WRT) </vt:lpstr>
      <vt:lpstr>Size of Workforce vs. Driving Factors </vt:lpstr>
      <vt:lpstr>    Significant Achievements</vt:lpstr>
      <vt:lpstr>Significant Challenges &amp;  Opportunities</vt:lpstr>
      <vt:lpstr>Debt 2018 - 2025</vt:lpstr>
      <vt:lpstr>Total Funds 2018 - 2025</vt:lpstr>
      <vt:lpstr>Income 2019 - 2025</vt:lpstr>
      <vt:lpstr>Grant Income vs. Staff cost 2018-2025</vt:lpstr>
      <vt:lpstr>Cash forecast for next 12 months </vt:lpstr>
      <vt:lpstr>PRESENTATION OF SCD GROUP ACCOUNTS to  31 March 2025</vt:lpstr>
      <vt:lpstr>STATEMENT OF FINANCIAL ACTIVITIES</vt:lpstr>
      <vt:lpstr>PowerPoint Presentation</vt:lpstr>
      <vt:lpstr>PowerPoint Presentation</vt:lpstr>
      <vt:lpstr>PowerPoint Presentation</vt:lpstr>
      <vt:lpstr>PowerPoint Presentation</vt:lpstr>
      <vt:lpstr>PowerPoint Presentation</vt:lpstr>
      <vt:lpstr>BALANCE SHEET</vt:lpstr>
      <vt:lpstr>PowerPoint Presentation</vt:lpstr>
      <vt:lpstr>PowerPoint Presentation</vt:lpstr>
      <vt:lpstr>AUDITOR REPORT</vt:lpstr>
      <vt:lpstr>QUESTIONS?</vt:lpstr>
      <vt:lpstr>APPROVAL OF ACCOUNTS</vt:lpstr>
      <vt:lpstr>APPOINTMENT OF AUDITORS / EXAMINERS</vt:lpstr>
      <vt:lpstr>STRATEGIC LOOK AHEAD</vt:lpstr>
      <vt:lpstr>Composition of the Boards</vt:lpstr>
      <vt:lpstr>Composition of the Boards</vt:lpstr>
      <vt:lpstr>Composition of the Boards</vt:lpstr>
      <vt:lpstr>Composition of the Boards</vt:lpstr>
      <vt:lpstr>Closing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AGM Jan 2024</dc:title>
  <dc:creator>Steven Knott</dc:creator>
  <cp:lastModifiedBy>Ian McGhie</cp:lastModifiedBy>
  <cp:revision>2</cp:revision>
  <cp:lastPrinted>2026-02-06T09:53:51Z</cp:lastPrinted>
  <dcterms:created xsi:type="dcterms:W3CDTF">2024-01-22T14:47:21Z</dcterms:created>
  <dcterms:modified xsi:type="dcterms:W3CDTF">2026-02-12T10:17:34Z</dcterms:modified>
</cp:coreProperties>
</file>